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30"/>
  </p:notesMasterIdLst>
  <p:sldIdLst>
    <p:sldId id="256" r:id="rId2"/>
    <p:sldId id="538" r:id="rId3"/>
    <p:sldId id="431" r:id="rId4"/>
    <p:sldId id="261" r:id="rId5"/>
    <p:sldId id="539" r:id="rId6"/>
    <p:sldId id="540" r:id="rId7"/>
    <p:sldId id="427" r:id="rId8"/>
    <p:sldId id="271" r:id="rId9"/>
    <p:sldId id="279" r:id="rId10"/>
    <p:sldId id="577" r:id="rId11"/>
    <p:sldId id="413" r:id="rId12"/>
    <p:sldId id="544" r:id="rId13"/>
    <p:sldId id="275" r:id="rId14"/>
    <p:sldId id="280" r:id="rId15"/>
    <p:sldId id="277" r:id="rId16"/>
    <p:sldId id="276" r:id="rId17"/>
    <p:sldId id="417" r:id="rId18"/>
    <p:sldId id="287" r:id="rId19"/>
    <p:sldId id="298" r:id="rId20"/>
    <p:sldId id="580" r:id="rId21"/>
    <p:sldId id="581" r:id="rId22"/>
    <p:sldId id="498" r:id="rId23"/>
    <p:sldId id="500" r:id="rId24"/>
    <p:sldId id="501" r:id="rId25"/>
    <p:sldId id="502" r:id="rId26"/>
    <p:sldId id="503" r:id="rId27"/>
    <p:sldId id="504" r:id="rId28"/>
    <p:sldId id="505" r:id="rId29"/>
    <p:sldId id="560" r:id="rId30"/>
    <p:sldId id="300" r:id="rId31"/>
    <p:sldId id="323" r:id="rId32"/>
    <p:sldId id="324" r:id="rId33"/>
    <p:sldId id="326" r:id="rId34"/>
    <p:sldId id="564" r:id="rId35"/>
    <p:sldId id="583" r:id="rId36"/>
    <p:sldId id="565" r:id="rId37"/>
    <p:sldId id="582" r:id="rId38"/>
    <p:sldId id="569" r:id="rId39"/>
    <p:sldId id="474" r:id="rId40"/>
    <p:sldId id="561" r:id="rId41"/>
    <p:sldId id="563" r:id="rId42"/>
    <p:sldId id="568" r:id="rId43"/>
    <p:sldId id="289" r:id="rId44"/>
    <p:sldId id="584" r:id="rId45"/>
    <p:sldId id="332" r:id="rId46"/>
    <p:sldId id="572" r:id="rId47"/>
    <p:sldId id="574" r:id="rId48"/>
    <p:sldId id="457" r:id="rId49"/>
    <p:sldId id="346" r:id="rId50"/>
    <p:sldId id="347" r:id="rId51"/>
    <p:sldId id="603" r:id="rId52"/>
    <p:sldId id="361" r:id="rId53"/>
    <p:sldId id="467" r:id="rId54"/>
    <p:sldId id="575" r:id="rId55"/>
    <p:sldId id="576" r:id="rId56"/>
    <p:sldId id="586" r:id="rId57"/>
    <p:sldId id="291" r:id="rId58"/>
    <p:sldId id="359" r:id="rId59"/>
    <p:sldId id="587" r:id="rId60"/>
    <p:sldId id="358" r:id="rId61"/>
    <p:sldId id="588" r:id="rId62"/>
    <p:sldId id="591" r:id="rId63"/>
    <p:sldId id="531" r:id="rId64"/>
    <p:sldId id="532" r:id="rId65"/>
    <p:sldId id="389" r:id="rId66"/>
    <p:sldId id="534" r:id="rId67"/>
    <p:sldId id="528" r:id="rId68"/>
    <p:sldId id="530" r:id="rId69"/>
    <p:sldId id="458" r:id="rId70"/>
    <p:sldId id="290" r:id="rId71"/>
    <p:sldId id="601" r:id="rId72"/>
    <p:sldId id="598" r:id="rId73"/>
    <p:sldId id="600" r:id="rId74"/>
    <p:sldId id="480" r:id="rId75"/>
    <p:sldId id="479" r:id="rId76"/>
    <p:sldId id="516" r:id="rId77"/>
    <p:sldId id="293" r:id="rId78"/>
    <p:sldId id="478" r:id="rId79"/>
    <p:sldId id="590" r:id="rId80"/>
    <p:sldId id="257" r:id="rId81"/>
    <p:sldId id="373" r:id="rId82"/>
    <p:sldId id="408" r:id="rId83"/>
    <p:sldId id="403" r:id="rId84"/>
    <p:sldId id="414" r:id="rId85"/>
    <p:sldId id="416" r:id="rId86"/>
    <p:sldId id="418" r:id="rId87"/>
    <p:sldId id="419" r:id="rId88"/>
    <p:sldId id="442" r:id="rId89"/>
    <p:sldId id="443" r:id="rId90"/>
    <p:sldId id="445" r:id="rId91"/>
    <p:sldId id="446" r:id="rId92"/>
    <p:sldId id="448" r:id="rId93"/>
    <p:sldId id="450" r:id="rId94"/>
    <p:sldId id="455" r:id="rId95"/>
    <p:sldId id="469" r:id="rId96"/>
    <p:sldId id="484" r:id="rId97"/>
    <p:sldId id="491" r:id="rId98"/>
    <p:sldId id="492" r:id="rId99"/>
    <p:sldId id="493" r:id="rId100"/>
    <p:sldId id="497" r:id="rId101"/>
    <p:sldId id="507" r:id="rId102"/>
    <p:sldId id="508" r:id="rId103"/>
    <p:sldId id="509" r:id="rId104"/>
    <p:sldId id="510" r:id="rId105"/>
    <p:sldId id="511" r:id="rId106"/>
    <p:sldId id="512" r:id="rId107"/>
    <p:sldId id="513" r:id="rId108"/>
    <p:sldId id="519" r:id="rId109"/>
    <p:sldId id="520" r:id="rId110"/>
    <p:sldId id="535" r:id="rId111"/>
    <p:sldId id="536" r:id="rId112"/>
    <p:sldId id="546" r:id="rId113"/>
    <p:sldId id="549" r:id="rId114"/>
    <p:sldId id="550" r:id="rId115"/>
    <p:sldId id="552" r:id="rId116"/>
    <p:sldId id="553" r:id="rId117"/>
    <p:sldId id="554" r:id="rId118"/>
    <p:sldId id="404" r:id="rId119"/>
    <p:sldId id="567" r:id="rId120"/>
    <p:sldId id="589" r:id="rId121"/>
    <p:sldId id="592" r:id="rId122"/>
    <p:sldId id="593" r:id="rId123"/>
    <p:sldId id="594" r:id="rId124"/>
    <p:sldId id="595" r:id="rId125"/>
    <p:sldId id="597" r:id="rId126"/>
    <p:sldId id="596" r:id="rId127"/>
    <p:sldId id="599" r:id="rId128"/>
    <p:sldId id="602" r:id="rId1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simont" initials="d" lastIdx="1" clrIdx="0">
    <p:extLst>
      <p:ext uri="{19B8F6BF-5375-455C-9EA6-DF929625EA0E}">
        <p15:presenceInfo xmlns:p15="http://schemas.microsoft.com/office/powerpoint/2012/main" userId="dosimo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C1"/>
    <a:srgbClr val="FFFF00"/>
    <a:srgbClr val="663300"/>
    <a:srgbClr val="C89800"/>
    <a:srgbClr val="1919FE"/>
    <a:srgbClr val="2E6CA4"/>
    <a:srgbClr val="B80404"/>
    <a:srgbClr val="9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76295" autoAdjust="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>
        <p:guide orient="horz" pos="424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79.emf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4" Type="http://schemas.openxmlformats.org/officeDocument/2006/relationships/image" Target="../media/image9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4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4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image" Target="../media/image187.emf"/><Relationship Id="rId1" Type="http://schemas.openxmlformats.org/officeDocument/2006/relationships/image" Target="../media/image186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659F3-F9EC-428F-B501-E0BC197445D9}" type="datetimeFigureOut">
              <a:rPr lang="fr-FR" smtClean="0"/>
              <a:t>06/06/2015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21A2B-D86A-438C-8636-6AD70572CB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29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Premier slide: </a:t>
            </a:r>
            <a:r>
              <a:rPr lang="fr-FR" dirty="0" err="1" smtClean="0"/>
              <a:t>soctrace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154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8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Resituer par rapport à problématique</a:t>
            </a:r>
          </a:p>
          <a:p>
            <a:r>
              <a:rPr lang="fr-FR" dirty="0" smtClean="0"/>
              <a:t>En quoi ces outils ne permettent pas de faire ce que j’ai envie?</a:t>
            </a:r>
          </a:p>
          <a:p>
            <a:r>
              <a:rPr lang="fr-FR" dirty="0" smtClean="0"/>
              <a:t>Montrer</a:t>
            </a:r>
            <a:r>
              <a:rPr lang="fr-FR" baseline="0" dirty="0" smtClean="0"/>
              <a:t> tout de suite pourquoi ce n’est pas suffisant: avec Gantt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10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32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Interactivity</a:t>
            </a:r>
            <a:r>
              <a:rPr lang="fr-FR" dirty="0" smtClean="0"/>
              <a:t> pour </a:t>
            </a:r>
            <a:r>
              <a:rPr lang="fr-FR" dirty="0" err="1" smtClean="0"/>
              <a:t>trvaailler</a:t>
            </a:r>
            <a:r>
              <a:rPr lang="fr-FR" dirty="0" smtClean="0"/>
              <a:t> avec la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Dire sur le plan -&gt; que va-t-il</a:t>
            </a:r>
            <a:r>
              <a:rPr lang="fr-FR" baseline="0" dirty="0" smtClean="0"/>
              <a:t> y avoir comme </a:t>
            </a:r>
            <a:r>
              <a:rPr lang="fr-FR" baseline="0" dirty="0" err="1" smtClean="0"/>
              <a:t>result</a:t>
            </a:r>
            <a:r>
              <a:rPr lang="fr-FR" baseline="0" dirty="0" smtClean="0"/>
              <a:t> pour chaque partie</a:t>
            </a:r>
          </a:p>
          <a:p>
            <a:r>
              <a:rPr lang="fr-FR" baseline="0" dirty="0" smtClean="0"/>
              <a:t>Contributions?</a:t>
            </a:r>
          </a:p>
          <a:p>
            <a:r>
              <a:rPr lang="fr-FR" baseline="0" dirty="0" smtClean="0"/>
              <a:t>Collaborations?</a:t>
            </a:r>
          </a:p>
          <a:p>
            <a:r>
              <a:rPr lang="fr-FR" baseline="0" dirty="0" smtClean="0"/>
              <a:t>Attention aux pronoms (I,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, passif)</a:t>
            </a:r>
          </a:p>
          <a:p>
            <a:r>
              <a:rPr lang="fr-FR" baseline="0" dirty="0" smtClean="0"/>
              <a:t>Conclusion and future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r>
              <a:rPr lang="fr-FR" baseline="0" dirty="0" smtClean="0"/>
              <a:t>Travail fondamental</a:t>
            </a:r>
          </a:p>
          <a:p>
            <a:r>
              <a:rPr lang="fr-FR" baseline="0" dirty="0" err="1" smtClean="0"/>
              <a:t>Implementation</a:t>
            </a:r>
            <a:endParaRPr lang="fr-FR" baseline="0" dirty="0" smtClean="0"/>
          </a:p>
          <a:p>
            <a:r>
              <a:rPr lang="fr-FR" baseline="0" dirty="0" smtClean="0"/>
              <a:t>Robin: autre contexte (multi agent, </a:t>
            </a:r>
            <a:r>
              <a:rPr lang="fr-FR" baseline="0" dirty="0" err="1" smtClean="0"/>
              <a:t>rss</a:t>
            </a:r>
            <a:r>
              <a:rPr lang="fr-FR" baseline="0" dirty="0" smtClean="0"/>
              <a:t>)</a:t>
            </a:r>
          </a:p>
          <a:p>
            <a:r>
              <a:rPr lang="fr-FR" baseline="0" dirty="0" smtClean="0"/>
              <a:t>Quelles correspondances?</a:t>
            </a:r>
          </a:p>
          <a:p>
            <a:r>
              <a:rPr lang="fr-FR" baseline="0" dirty="0" smtClean="0"/>
              <a:t>Comment reprendre cette </a:t>
            </a:r>
            <a:r>
              <a:rPr lang="fr-FR" baseline="0" dirty="0" err="1" smtClean="0"/>
              <a:t>méthologie</a:t>
            </a:r>
            <a:r>
              <a:rPr lang="fr-FR" baseline="0" dirty="0" smtClean="0"/>
              <a:t> pour l’adapter à nos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QU’est-ce qui est spécifique?</a:t>
            </a:r>
          </a:p>
          <a:p>
            <a:r>
              <a:rPr lang="fr-FR" baseline="0" dirty="0" smtClean="0"/>
              <a:t>Robin: milliers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Nous: up to </a:t>
            </a:r>
            <a:r>
              <a:rPr lang="fr-FR" baseline="0" dirty="0" err="1" smtClean="0"/>
              <a:t>millard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7256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53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super clair</a:t>
            </a:r>
          </a:p>
          <a:p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veut voir avec changement états plus macroscopiques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Macro états qui représentent phase: comment construire ces phases?</a:t>
            </a:r>
          </a:p>
          <a:p>
            <a:r>
              <a:rPr lang="fr-FR" baseline="0" dirty="0" smtClean="0"/>
              <a:t>Justifier l’agrégation</a:t>
            </a:r>
          </a:p>
          <a:p>
            <a:r>
              <a:rPr lang="fr-FR" baseline="0" dirty="0" smtClean="0"/>
              <a:t>Autres méthodes? Ex: CK, etc.</a:t>
            </a:r>
          </a:p>
          <a:p>
            <a:r>
              <a:rPr lang="fr-FR" baseline="0" dirty="0" smtClean="0"/>
              <a:t>Virer partie du milieu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496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Aggregation’s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Auteur :</a:t>
            </a:r>
            <a:r>
              <a:rPr lang="fr-FR" baseline="0" dirty="0" smtClean="0"/>
              <a:t> LP</a:t>
            </a:r>
          </a:p>
          <a:p>
            <a:r>
              <a:rPr lang="fr-FR" baseline="0" dirty="0" smtClean="0"/>
              <a:t>Rappeler que le contexte est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4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4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</a:t>
            </a:r>
            <a:r>
              <a:rPr lang="fr-FR" baseline="0" dirty="0" smtClean="0"/>
              <a:t> besoin de mettre </a:t>
            </a:r>
            <a:r>
              <a:rPr lang="fr-FR" baseline="0" dirty="0" err="1" smtClean="0"/>
              <a:t>sum</a:t>
            </a:r>
            <a:endParaRPr lang="fr-FR" baseline="0" dirty="0" smtClean="0"/>
          </a:p>
          <a:p>
            <a:r>
              <a:rPr lang="fr-FR" baseline="0" dirty="0" err="1" smtClean="0"/>
              <a:t>Redistrib</a:t>
            </a:r>
            <a:r>
              <a:rPr lang="fr-FR" baseline="0" dirty="0" smtClean="0"/>
              <a:t>? </a:t>
            </a:r>
          </a:p>
          <a:p>
            <a:r>
              <a:rPr lang="fr-FR" baseline="0" dirty="0" smtClean="0"/>
              <a:t>Pas forcément une redistribution: retenir une valeur caractéristique</a:t>
            </a:r>
          </a:p>
          <a:p>
            <a:r>
              <a:rPr lang="fr-FR" baseline="0" dirty="0" smtClean="0"/>
              <a:t>Mettre en premier (avant les notations)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veut contrôler la qualité de l’</a:t>
            </a:r>
            <a:r>
              <a:rPr lang="fr-FR" baseline="0" dirty="0" err="1" smtClean="0"/>
              <a:t>aggreg</a:t>
            </a:r>
            <a:endParaRPr lang="fr-FR" baseline="0" dirty="0" smtClean="0"/>
          </a:p>
          <a:p>
            <a:r>
              <a:rPr lang="fr-FR" baseline="0" dirty="0" smtClean="0"/>
              <a:t>Fleche noir? 2 opérations: perte d’info, mais gain en visibilité (15, 1, 6)</a:t>
            </a:r>
          </a:p>
          <a:p>
            <a:endParaRPr lang="fr-FR" baseline="0" dirty="0" smtClean="0"/>
          </a:p>
          <a:p>
            <a:r>
              <a:rPr lang="fr-FR" baseline="0" dirty="0" smtClean="0"/>
              <a:t>Annoncer: perte info :naturelle-&gt; théorie de l’info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86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Prendre</a:t>
            </a:r>
            <a:r>
              <a:rPr lang="fr-FR" baseline="0" dirty="0" smtClean="0"/>
              <a:t> des ex de partitions non incluses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92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Formules?</a:t>
            </a:r>
            <a:r>
              <a:rPr lang="fr-FR" baseline="0" dirty="0" smtClean="0"/>
              <a:t> Qualité du travail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281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est la différence entre gain complexité et perte info? Pourquoi a-t-on besoin des deux? Peut-être pas trop rentrer dans les détails… ou laisser ne question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2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00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 info sur ce slide, virer</a:t>
            </a:r>
            <a:r>
              <a:rPr lang="fr-FR" baseline="0" dirty="0" smtClean="0"/>
              <a:t> ce qui est entre ça et 32</a:t>
            </a:r>
          </a:p>
          <a:p>
            <a:r>
              <a:rPr lang="fr-FR" baseline="0" dirty="0" smtClean="0"/>
              <a:t>Contribution?</a:t>
            </a:r>
          </a:p>
          <a:p>
            <a:r>
              <a:rPr lang="fr-FR" baseline="0" dirty="0" smtClean="0"/>
              <a:t>Adaptation/métrique/info multidimensionnelle/-&gt; choix de structure de données</a:t>
            </a:r>
          </a:p>
          <a:p>
            <a:r>
              <a:rPr lang="fr-FR" baseline="0" dirty="0" smtClean="0"/>
              <a:t>(-&gt; implémentation efficace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 passage à l’échelle n’est pas résolu seulement algorithmiquement)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0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40, 41, 42 car déjà expliqué à gauche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850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509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5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part de l’exemple : premier slide?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064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d’intro</a:t>
            </a:r>
            <a:r>
              <a:rPr lang="fr-FR" baseline="0" dirty="0" smtClean="0"/>
              <a:t> aux applis parallèles</a:t>
            </a:r>
          </a:p>
          <a:p>
            <a:r>
              <a:rPr lang="fr-FR" baseline="0" dirty="0" smtClean="0"/>
              <a:t>Dans applis parallèles : tout le monde fait la même chose</a:t>
            </a:r>
          </a:p>
          <a:p>
            <a:r>
              <a:rPr lang="fr-FR" baseline="0" dirty="0" smtClean="0"/>
              <a:t>Perturbation? Tout le monde? Une partie seulement des ressources? Influence de la techno/network/ etc.</a:t>
            </a:r>
          </a:p>
          <a:p>
            <a:r>
              <a:rPr lang="fr-FR" baseline="0" dirty="0" smtClean="0"/>
              <a:t>Indiquer que plusieurs clusters sont impliqués, plus d’info sur l’</a:t>
            </a:r>
            <a:r>
              <a:rPr lang="fr-FR" baseline="0" dirty="0" err="1" smtClean="0"/>
              <a:t>xp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81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00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059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 justification slide 47,</a:t>
            </a:r>
            <a:r>
              <a:rPr lang="fr-FR" baseline="0" dirty="0" smtClean="0"/>
              <a:t> avant la transition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1200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687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53/54</a:t>
            </a:r>
          </a:p>
          <a:p>
            <a:r>
              <a:rPr lang="fr-FR" dirty="0" smtClean="0"/>
              <a:t>Utiliser ce schéma pour expliquer </a:t>
            </a:r>
            <a:r>
              <a:rPr lang="fr-FR" dirty="0" err="1" smtClean="0"/>
              <a:t>algo</a:t>
            </a:r>
            <a:r>
              <a:rPr lang="fr-FR" dirty="0" smtClean="0"/>
              <a:t> qui</a:t>
            </a:r>
            <a:r>
              <a:rPr lang="fr-FR" baseline="0" dirty="0" smtClean="0"/>
              <a:t> est séquence coupe spatiale et temporelle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9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aux </a:t>
            </a:r>
            <a:r>
              <a:rPr lang="fr-FR" dirty="0" err="1" smtClean="0"/>
              <a:t>unavoidable</a:t>
            </a:r>
            <a:r>
              <a:rPr lang="fr-FR" dirty="0" smtClean="0"/>
              <a:t> </a:t>
            </a:r>
            <a:r>
              <a:rPr lang="fr-FR" dirty="0" err="1" smtClean="0"/>
              <a:t>redundancy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144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figure du haut?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97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Rajouter la hiérarchie</a:t>
            </a:r>
          </a:p>
          <a:p>
            <a:r>
              <a:rPr lang="fr-FR" dirty="0" smtClean="0"/>
              <a:t>Retravailler un peu le discours</a:t>
            </a:r>
          </a:p>
          <a:p>
            <a:r>
              <a:rPr lang="fr-FR" dirty="0" smtClean="0"/>
              <a:t>D’abord A, puis B, sur deux slides différents/séparer 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889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51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5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Est-ce</a:t>
            </a:r>
            <a:r>
              <a:rPr lang="fr-FR" baseline="0" dirty="0" smtClean="0"/>
              <a:t> le meilleur exemple? Trop d’animations</a:t>
            </a:r>
          </a:p>
          <a:p>
            <a:r>
              <a:rPr lang="fr-FR" baseline="0" dirty="0" smtClean="0"/>
              <a:t>Virer titre?</a:t>
            </a:r>
          </a:p>
          <a:p>
            <a:r>
              <a:rPr lang="fr-FR" baseline="0" dirty="0" smtClean="0"/>
              <a:t>Retirer les autres icônes</a:t>
            </a:r>
          </a:p>
          <a:p>
            <a:r>
              <a:rPr lang="fr-FR" baseline="0" dirty="0" smtClean="0"/>
              <a:t>En quoi est-ce un problème? Comment faire pour débuguer ça?</a:t>
            </a:r>
          </a:p>
          <a:p>
            <a:r>
              <a:rPr lang="fr-FR" baseline="0" dirty="0" smtClean="0"/>
              <a:t>S’affranchir du fun : -&gt;</a:t>
            </a:r>
          </a:p>
          <a:p>
            <a:r>
              <a:rPr lang="fr-FR" baseline="0" dirty="0" smtClean="0"/>
              <a:t>Ex: slide suivant : ex: de code source compliqué d’encodage vidéo, etc.</a:t>
            </a:r>
          </a:p>
          <a:p>
            <a:r>
              <a:rPr lang="fr-FR" baseline="0" dirty="0" smtClean="0"/>
              <a:t>Problématique-&gt; bug, comment le trouver</a:t>
            </a:r>
          </a:p>
          <a:p>
            <a:r>
              <a:rPr lang="fr-FR" baseline="0" dirty="0" smtClean="0"/>
              <a:t>Granularité observation :24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/s</a:t>
            </a:r>
          </a:p>
          <a:p>
            <a:r>
              <a:rPr lang="fr-FR" baseline="0" dirty="0" smtClean="0"/>
              <a:t>Code :instruction (nanoseconde) </a:t>
            </a:r>
          </a:p>
          <a:p>
            <a:r>
              <a:rPr lang="fr-FR" baseline="0" dirty="0" smtClean="0"/>
              <a:t>Une image : de l’ordre de plusieurs millions d’instructions (10?)</a:t>
            </a:r>
          </a:p>
          <a:p>
            <a:r>
              <a:rPr lang="fr-FR" baseline="0" dirty="0" smtClean="0"/>
              <a:t>Vidéo avec un plan séquence: plus net, et quelques coupures.</a:t>
            </a:r>
          </a:p>
          <a:p>
            <a:r>
              <a:rPr lang="fr-FR" baseline="0" dirty="0" smtClean="0"/>
              <a:t>/!\ virer l’autre vidéo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6145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6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618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28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875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 intuitif? Petite animation</a:t>
            </a:r>
          </a:p>
          <a:p>
            <a:r>
              <a:rPr lang="fr-FR" dirty="0" smtClean="0"/>
              <a:t>-&gt; entourer la perturbation temporelle,</a:t>
            </a:r>
            <a:r>
              <a:rPr lang="fr-FR" baseline="0" dirty="0" smtClean="0"/>
              <a:t> ne vient que d’un cluster</a:t>
            </a:r>
            <a:endParaRPr lang="fr-FR" dirty="0" smtClean="0"/>
          </a:p>
          <a:p>
            <a:r>
              <a:rPr lang="fr-FR" dirty="0" smtClean="0"/>
              <a:t>-&gt; entourer graphite -&gt; expliquer le problème avec données</a:t>
            </a:r>
          </a:p>
          <a:p>
            <a:r>
              <a:rPr lang="fr-FR" dirty="0" smtClean="0"/>
              <a:t>-&gt;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2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36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02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357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Mieux</a:t>
            </a:r>
            <a:r>
              <a:rPr lang="fr-FR" baseline="0" dirty="0" smtClean="0"/>
              <a:t> montrer les plug </a:t>
            </a:r>
            <a:r>
              <a:rPr lang="fr-FR" baseline="0" dirty="0" err="1" smtClean="0"/>
              <a:t>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0231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Mécanisme</a:t>
            </a:r>
            <a:r>
              <a:rPr lang="fr-FR" baseline="0" dirty="0" smtClean="0"/>
              <a:t> de sélection -&gt; groupes </a:t>
            </a:r>
            <a:r>
              <a:rPr lang="fr-FR" baseline="0" dirty="0" err="1" smtClean="0"/>
              <a:t>agrégeables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6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Mettre juste</a:t>
            </a:r>
            <a:r>
              <a:rPr lang="fr-FR" baseline="0" dirty="0" smtClean="0"/>
              <a:t> après la vidéo (</a:t>
            </a:r>
            <a:r>
              <a:rPr lang="fr-FR" baseline="0" dirty="0" err="1" smtClean="0"/>
              <a:t>gantt</a:t>
            </a:r>
            <a:r>
              <a:rPr lang="fr-FR" baseline="0" dirty="0" smtClean="0"/>
              <a:t> chart juste après…)</a:t>
            </a:r>
          </a:p>
          <a:p>
            <a:r>
              <a:rPr lang="fr-FR" baseline="0" dirty="0" smtClean="0"/>
              <a:t>Question? Où est ce que je trouve le problème?</a:t>
            </a:r>
          </a:p>
          <a:p>
            <a:r>
              <a:rPr lang="fr-FR" baseline="0" dirty="0" smtClean="0"/>
              <a:t>Gantt </a:t>
            </a:r>
            <a:r>
              <a:rPr lang="fr-FR" baseline="0" dirty="0" err="1" smtClean="0"/>
              <a:t>Krainry</a:t>
            </a:r>
            <a:endParaRPr lang="fr-FR" baseline="0" dirty="0" smtClean="0"/>
          </a:p>
          <a:p>
            <a:r>
              <a:rPr lang="fr-FR" baseline="0" dirty="0" smtClean="0"/>
              <a:t>Revenons au Gantt classique</a:t>
            </a:r>
          </a:p>
          <a:p>
            <a:r>
              <a:rPr lang="fr-FR" baseline="0" dirty="0" smtClean="0"/>
              <a:t>Refaire explication, voici comment on abouti au diagramme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17759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658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</a:t>
            </a:r>
            <a:r>
              <a:rPr lang="fr-FR" baseline="0" dirty="0" smtClean="0"/>
              <a:t> à la différence entre zoom et ça: ex: changement tranche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5727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402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198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Laisser</a:t>
            </a:r>
            <a:r>
              <a:rPr lang="fr-FR" baseline="0" dirty="0" smtClean="0"/>
              <a:t> les flèches violettes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6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Titre trop long et pas adapté</a:t>
            </a:r>
          </a:p>
          <a:p>
            <a:endParaRPr lang="fr-FR" dirty="0" smtClean="0"/>
          </a:p>
          <a:p>
            <a:r>
              <a:rPr lang="fr-FR" dirty="0" smtClean="0"/>
              <a:t>Cache size pas au bon endroit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7986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Contributions: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Ext LP temporel + </a:t>
            </a:r>
            <a:r>
              <a:rPr lang="fr-FR" dirty="0" err="1" smtClean="0"/>
              <a:t>datamodel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Algo</a:t>
            </a:r>
            <a:r>
              <a:rPr lang="fr-FR" dirty="0" smtClean="0"/>
              <a:t> ST </a:t>
            </a:r>
          </a:p>
          <a:p>
            <a:r>
              <a:rPr lang="fr-FR" dirty="0" smtClean="0"/>
              <a:t>-  Visu partition </a:t>
            </a:r>
            <a:r>
              <a:rPr lang="fr-FR" dirty="0" err="1" smtClean="0"/>
              <a:t>stacked</a:t>
            </a:r>
            <a:r>
              <a:rPr lang="fr-FR" dirty="0" smtClean="0"/>
              <a:t> bar chart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Agrégation visuelle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Virer</a:t>
            </a:r>
            <a:r>
              <a:rPr lang="fr-FR" baseline="0" dirty="0" smtClean="0"/>
              <a:t> dernier item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472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286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7969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8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Discours doit être net</a:t>
            </a:r>
          </a:p>
          <a:p>
            <a:r>
              <a:rPr lang="fr-FR" dirty="0" smtClean="0"/>
              <a:t>Comment/pourquoi c’est difficile</a:t>
            </a:r>
          </a:p>
          <a:p>
            <a:r>
              <a:rPr lang="fr-FR" dirty="0" smtClean="0"/>
              <a:t>Ici: &lt;20000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events</a:t>
            </a:r>
            <a:endParaRPr lang="fr-FR" baseline="0" dirty="0" smtClean="0"/>
          </a:p>
          <a:p>
            <a:r>
              <a:rPr lang="fr-FR" baseline="0" dirty="0" smtClean="0"/>
              <a:t>-&gt; après: on veut quand même spatiotemporel/temporel, mais besoin d’abstraction</a:t>
            </a:r>
          </a:p>
          <a:p>
            <a:r>
              <a:rPr lang="fr-FR" baseline="0" dirty="0" smtClean="0"/>
              <a:t>Recouper fonctions? Intervalle de temps un peu plus grand</a:t>
            </a:r>
          </a:p>
          <a:p>
            <a:r>
              <a:rPr lang="fr-FR" baseline="0" dirty="0" smtClean="0"/>
              <a:t>Un seul slide sur trois problèmes, bien identifiés, et y revenir plus tard</a:t>
            </a:r>
          </a:p>
          <a:p>
            <a:r>
              <a:rPr lang="fr-FR" baseline="0" dirty="0" smtClean="0"/>
              <a:t>Expliquer comment on a résolu ces problèmes (donner un nom)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75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Commencer perspectives par ça</a:t>
            </a:r>
          </a:p>
          <a:p>
            <a:endParaRPr lang="fr-FR" dirty="0" smtClean="0"/>
          </a:p>
          <a:p>
            <a:r>
              <a:rPr lang="fr-FR" dirty="0" smtClean="0"/>
              <a:t>Outil plus large, adapter à des </a:t>
            </a:r>
            <a:r>
              <a:rPr lang="fr-FR" dirty="0" err="1" smtClean="0"/>
              <a:t>contexts</a:t>
            </a:r>
            <a:r>
              <a:rPr lang="fr-FR" baseline="0" dirty="0" smtClean="0"/>
              <a:t> grosse donnée, par exemple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91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Argumenter,</a:t>
            </a:r>
            <a:r>
              <a:rPr lang="fr-FR" baseline="0" dirty="0" smtClean="0"/>
              <a:t> donner moins de </a:t>
            </a:r>
            <a:r>
              <a:rPr lang="fr-FR" baseline="0" dirty="0" err="1" smtClean="0"/>
              <a:t>contribs</a:t>
            </a:r>
            <a:endParaRPr lang="fr-FR" baseline="0" dirty="0" smtClean="0"/>
          </a:p>
          <a:p>
            <a:r>
              <a:rPr lang="fr-FR" dirty="0" smtClean="0"/>
              <a:t>Hiérarchie appli/topo</a:t>
            </a:r>
          </a:p>
          <a:p>
            <a:r>
              <a:rPr lang="fr-FR" dirty="0" smtClean="0"/>
              <a:t>Pas hiérarchie, tore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976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-&gt;mettre au</a:t>
            </a:r>
            <a:r>
              <a:rPr lang="fr-FR" baseline="0" dirty="0" smtClean="0"/>
              <a:t> fil des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915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950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71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9677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3044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2585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6779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Intéressant</a:t>
            </a:r>
          </a:p>
          <a:p>
            <a:r>
              <a:rPr lang="fr-FR" dirty="0" smtClean="0"/>
              <a:t>Titre : </a:t>
            </a:r>
            <a:r>
              <a:rPr lang="fr-FR" dirty="0" err="1" smtClean="0"/>
              <a:t>analysis</a:t>
            </a:r>
            <a:r>
              <a:rPr lang="fr-FR" dirty="0" smtClean="0"/>
              <a:t> flow</a:t>
            </a:r>
          </a:p>
          <a:p>
            <a:r>
              <a:rPr lang="fr-FR" dirty="0" smtClean="0"/>
              <a:t>Manque? Réagir sur 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endParaRPr lang="fr-FR" baseline="0" dirty="0" smtClean="0"/>
          </a:p>
          <a:p>
            <a:r>
              <a:rPr lang="fr-FR" baseline="0" dirty="0" smtClean="0"/>
              <a:t>Ex: améliorer code, changer </a:t>
            </a:r>
            <a:r>
              <a:rPr lang="fr-FR" baseline="0" dirty="0" err="1" smtClean="0"/>
              <a:t>platform</a:t>
            </a:r>
            <a:r>
              <a:rPr lang="fr-FR" baseline="0" dirty="0" smtClean="0"/>
              <a:t>, etc.</a:t>
            </a:r>
          </a:p>
          <a:p>
            <a:r>
              <a:rPr lang="fr-FR" baseline="0" dirty="0" smtClean="0"/>
              <a:t>Objectif : aider le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a mieux appréhender l’</a:t>
            </a:r>
            <a:r>
              <a:rPr lang="fr-FR" baseline="0" dirty="0" err="1" smtClean="0"/>
              <a:t>exec</a:t>
            </a:r>
            <a:r>
              <a:rPr lang="fr-FR" baseline="0" dirty="0" smtClean="0"/>
              <a:t> à travers outils </a:t>
            </a:r>
            <a:r>
              <a:rPr lang="fr-FR" baseline="0" dirty="0" err="1" smtClean="0"/>
              <a:t>adpatés</a:t>
            </a:r>
            <a:endParaRPr lang="fr-FR" baseline="0" dirty="0" smtClean="0"/>
          </a:p>
          <a:p>
            <a:r>
              <a:rPr lang="fr-FR" baseline="0" dirty="0" err="1" smtClean="0"/>
              <a:t>Complex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</a:t>
            </a:r>
            <a:r>
              <a:rPr lang="fr-FR" baseline="0" dirty="0" smtClean="0"/>
              <a:t> : je vais me restreindre à…</a:t>
            </a:r>
          </a:p>
          <a:p>
            <a:r>
              <a:rPr lang="fr-FR" baseline="0" dirty="0" smtClean="0"/>
              <a:t>Rajouter système observé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62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Rasoir </a:t>
            </a:r>
            <a:r>
              <a:rPr lang="fr-FR" dirty="0" err="1" smtClean="0"/>
              <a:t>d’occam</a:t>
            </a:r>
            <a:endParaRPr lang="fr-FR" dirty="0" smtClean="0"/>
          </a:p>
          <a:p>
            <a:r>
              <a:rPr lang="fr-FR" dirty="0" smtClean="0"/>
              <a:t>Simplifier, virer superflu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3591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JM: ne comprend pas ce que je veux faire</a:t>
            </a:r>
          </a:p>
          <a:p>
            <a:r>
              <a:rPr lang="fr-FR" dirty="0" smtClean="0"/>
              <a:t>Notations? Comment </a:t>
            </a:r>
            <a:r>
              <a:rPr lang="fr-FR" dirty="0" err="1" smtClean="0"/>
              <a:t>vont-elles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Partitionning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problm</a:t>
            </a:r>
            <a:r>
              <a:rPr lang="fr-FR" baseline="0" dirty="0" smtClean="0"/>
              <a:t>?</a:t>
            </a:r>
          </a:p>
          <a:p>
            <a:endParaRPr lang="fr-FR" baseline="0" dirty="0" smtClean="0"/>
          </a:p>
          <a:p>
            <a:r>
              <a:rPr lang="fr-FR" baseline="0" dirty="0" smtClean="0"/>
              <a:t>Où mettre ce slide? (virer?)</a:t>
            </a:r>
          </a:p>
          <a:p>
            <a:endParaRPr lang="fr-FR" baseline="0" dirty="0" smtClean="0"/>
          </a:p>
          <a:p>
            <a:r>
              <a:rPr lang="fr-FR" baseline="0" dirty="0" smtClean="0"/>
              <a:t>Problème: regrouper des in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Attention inclusion set partitions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Backup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4446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</a:t>
            </a:r>
            <a:r>
              <a:rPr lang="fr-FR" baseline="0" dirty="0" smtClean="0"/>
              <a:t> quoi ça sert?</a:t>
            </a:r>
          </a:p>
          <a:p>
            <a:r>
              <a:rPr lang="fr-FR" baseline="0" dirty="0" smtClean="0"/>
              <a:t>Arrive plus tôt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203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Trop d’infos</a:t>
            </a:r>
          </a:p>
          <a:p>
            <a:r>
              <a:rPr lang="fr-FR" dirty="0" smtClean="0"/>
              <a:t>Simplifier</a:t>
            </a:r>
          </a:p>
          <a:p>
            <a:r>
              <a:rPr lang="fr-FR" dirty="0" smtClean="0"/>
              <a:t>Pas besoin de slide pour expliquer </a:t>
            </a:r>
            <a:r>
              <a:rPr lang="fr-FR" dirty="0" err="1" smtClean="0"/>
              <a:t>discretisation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9770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partie du haut</a:t>
            </a:r>
          </a:p>
          <a:p>
            <a:r>
              <a:rPr lang="fr-FR" dirty="0" smtClean="0"/>
              <a:t>Pas très utile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3777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quoi ça sert? Flot déjà montré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8506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5835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fondamental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88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Enchainer</a:t>
            </a:r>
            <a:r>
              <a:rPr lang="fr-FR" baseline="0" dirty="0" smtClean="0"/>
              <a:t> dessus.</a:t>
            </a:r>
          </a:p>
          <a:p>
            <a:r>
              <a:rPr lang="fr-FR" baseline="0" dirty="0" smtClean="0"/>
              <a:t>Trace? Population? Trace -&gt; ST</a:t>
            </a:r>
          </a:p>
          <a:p>
            <a:r>
              <a:rPr lang="fr-FR" baseline="0" dirty="0" smtClean="0"/>
              <a:t>On a besoin d’une population pour découper en phase</a:t>
            </a:r>
          </a:p>
          <a:p>
            <a:r>
              <a:rPr lang="fr-FR" baseline="0" dirty="0" smtClean="0"/>
              <a:t>Trace -&gt; discrétisée selon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8327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au moyen/objet</a:t>
            </a:r>
          </a:p>
          <a:p>
            <a:r>
              <a:rPr lang="fr-FR" dirty="0" err="1" smtClean="0"/>
              <a:t>Microscopic</a:t>
            </a:r>
            <a:r>
              <a:rPr lang="fr-FR" baseline="0" dirty="0" smtClean="0"/>
              <a:t> observation-&gt; matrix </a:t>
            </a:r>
            <a:r>
              <a:rPr lang="fr-FR" baseline="0" dirty="0" err="1" smtClean="0"/>
              <a:t>generation</a:t>
            </a:r>
            <a:endParaRPr lang="fr-FR" baseline="0" dirty="0" smtClean="0"/>
          </a:p>
          <a:p>
            <a:r>
              <a:rPr lang="fr-FR" baseline="0" dirty="0" smtClean="0"/>
              <a:t>Virer microscope et disquette</a:t>
            </a:r>
          </a:p>
          <a:p>
            <a:r>
              <a:rPr lang="fr-FR" baseline="0" dirty="0" err="1" smtClean="0"/>
              <a:t>Gloabelemtn</a:t>
            </a:r>
            <a:r>
              <a:rPr lang="fr-FR" baseline="0" dirty="0" smtClean="0"/>
              <a:t>, alléger le slide</a:t>
            </a:r>
          </a:p>
          <a:p>
            <a:r>
              <a:rPr lang="fr-FR" baseline="0" dirty="0" smtClean="0"/>
              <a:t>Time slice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: trop flou,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explication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593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 scientifique</a:t>
            </a:r>
          </a:p>
          <a:p>
            <a:r>
              <a:rPr lang="fr-FR" dirty="0" smtClean="0"/>
              <a:t>Démarche scientifique? </a:t>
            </a:r>
          </a:p>
          <a:p>
            <a:r>
              <a:rPr lang="fr-FR" dirty="0" smtClean="0"/>
              <a:t>Retourner : </a:t>
            </a:r>
            <a:r>
              <a:rPr lang="fr-FR" dirty="0" err="1" smtClean="0"/>
              <a:t>overview</a:t>
            </a:r>
            <a:r>
              <a:rPr lang="fr-FR" dirty="0" smtClean="0"/>
              <a:t>, etc. -&gt; correspond</a:t>
            </a:r>
            <a:r>
              <a:rPr lang="fr-FR" baseline="0" dirty="0" smtClean="0"/>
              <a:t> à ce qu’on appelle le mantra de </a:t>
            </a:r>
            <a:r>
              <a:rPr lang="fr-FR" baseline="0" dirty="0" err="1" smtClean="0"/>
              <a:t>Shn</a:t>
            </a:r>
            <a:endParaRPr lang="fr-FR" baseline="0" dirty="0" smtClean="0"/>
          </a:p>
          <a:p>
            <a:r>
              <a:rPr lang="fr-FR" baseline="0" dirty="0" smtClean="0"/>
              <a:t>Œil : intérêt de l’</a:t>
            </a:r>
            <a:r>
              <a:rPr lang="fr-FR" baseline="0" dirty="0" err="1" smtClean="0"/>
              <a:t>obnservation</a:t>
            </a:r>
            <a:r>
              <a:rPr lang="fr-FR" baseline="0" dirty="0" smtClean="0"/>
              <a:t> : expertise et savoir du </a:t>
            </a:r>
            <a:r>
              <a:rPr lang="fr-FR" baseline="0" dirty="0" err="1" smtClean="0"/>
              <a:t>dev</a:t>
            </a:r>
            <a:endParaRPr lang="fr-FR" baseline="0" dirty="0" smtClean="0"/>
          </a:p>
          <a:p>
            <a:r>
              <a:rPr lang="fr-FR" baseline="0" dirty="0" smtClean="0"/>
              <a:t>Par rapport à outil automatique (</a:t>
            </a:r>
            <a:r>
              <a:rPr lang="fr-FR" baseline="0" dirty="0" err="1" smtClean="0"/>
              <a:t>marhce</a:t>
            </a:r>
            <a:r>
              <a:rPr lang="fr-FR" baseline="0" dirty="0" smtClean="0"/>
              <a:t> moins bien que semi auto)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277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QU’est-ce qu’apporte en plus l’outil</a:t>
            </a:r>
          </a:p>
          <a:p>
            <a:r>
              <a:rPr lang="fr-FR" dirty="0" smtClean="0"/>
              <a:t>-&gt; </a:t>
            </a:r>
            <a:r>
              <a:rPr lang="fr-FR" dirty="0" err="1" smtClean="0"/>
              <a:t>overview</a:t>
            </a:r>
            <a:r>
              <a:rPr lang="fr-FR" dirty="0" smtClean="0"/>
              <a:t> général?</a:t>
            </a:r>
          </a:p>
          <a:p>
            <a:r>
              <a:rPr lang="fr-FR" dirty="0" smtClean="0"/>
              <a:t>Faire ressortir</a:t>
            </a:r>
            <a:r>
              <a:rPr lang="fr-FR" baseline="0" dirty="0" smtClean="0"/>
              <a:t> que quand on zoome on garde le contexte-&gt; IHM</a:t>
            </a:r>
          </a:p>
          <a:p>
            <a:r>
              <a:rPr lang="fr-FR" baseline="0" dirty="0" smtClean="0"/>
              <a:t>Pas parler tout de suite de l’</a:t>
            </a:r>
            <a:r>
              <a:rPr lang="fr-FR" baseline="0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1377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(a voir)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2875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Présente</a:t>
            </a:r>
            <a:r>
              <a:rPr lang="fr-FR" baseline="0" dirty="0" smtClean="0"/>
              <a:t>r les </a:t>
            </a:r>
            <a:r>
              <a:rPr lang="fr-FR" baseline="0" dirty="0" err="1" smtClean="0"/>
              <a:t>features</a:t>
            </a:r>
            <a:r>
              <a:rPr lang="fr-FR" baseline="0" dirty="0" smtClean="0"/>
              <a:t> anecdotiques dans un seul slide, ex: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de l’outil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6367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 de</a:t>
            </a:r>
            <a:r>
              <a:rPr lang="fr-FR" baseline="0" dirty="0" smtClean="0"/>
              <a:t> transition à doser…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>
                <a:solidFill>
                  <a:prstClr val="black"/>
                </a:solidFill>
              </a:rPr>
              <a:pPr/>
              <a:t>126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2879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Redondant…</a:t>
            </a:r>
          </a:p>
          <a:p>
            <a:r>
              <a:rPr lang="fr-FR" dirty="0" smtClean="0"/>
              <a:t>Attention aux icônes…</a:t>
            </a:r>
          </a:p>
          <a:p>
            <a:r>
              <a:rPr lang="fr-FR" dirty="0" smtClean="0"/>
              <a:t>Retravailler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476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Virer commentaires à gauche</a:t>
            </a:r>
          </a:p>
          <a:p>
            <a:endParaRPr lang="fr-FR" dirty="0" smtClean="0"/>
          </a:p>
          <a:p>
            <a:r>
              <a:rPr lang="fr-FR" dirty="0" smtClean="0"/>
              <a:t>Pour trouver la meilleure</a:t>
            </a:r>
            <a:r>
              <a:rPr lang="fr-FR" baseline="0" dirty="0" smtClean="0"/>
              <a:t> partition ensemble totale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Essayer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8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évènements, états, vocabulaire</a:t>
            </a:r>
          </a:p>
          <a:p>
            <a:r>
              <a:rPr lang="fr-FR" dirty="0" smtClean="0"/>
              <a:t>Évènements: ponctuel</a:t>
            </a:r>
          </a:p>
          <a:p>
            <a:r>
              <a:rPr lang="fr-FR" dirty="0" smtClean="0"/>
              <a:t>État:</a:t>
            </a:r>
            <a:r>
              <a:rPr lang="fr-FR" baseline="0" dirty="0" smtClean="0"/>
              <a:t> durée, ex; </a:t>
            </a:r>
            <a:r>
              <a:rPr lang="fr-FR" baseline="0" dirty="0" err="1" smtClean="0"/>
              <a:t>function</a:t>
            </a:r>
            <a:r>
              <a:rPr lang="fr-FR" baseline="0" dirty="0" smtClean="0"/>
              <a:t> call</a:t>
            </a:r>
          </a:p>
          <a:p>
            <a:r>
              <a:rPr lang="fr-FR" baseline="0" dirty="0" smtClean="0"/>
              <a:t>Pas d’exemple générique, mais qqch de plus réaliste?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21A2B-D86A-438C-8636-6AD70572CB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C432E-409C-45C3-8992-ACB5CD768BDF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6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0887-4A1D-4A12-A2B5-C0A0AEED7B3A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7717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4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A14E8-3BBD-4201-A6CF-975CCF82E15C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33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06/06/2015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8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  <a:noFill/>
        </p:spPr>
        <p:txBody>
          <a:bodyPr/>
          <a:lstStyle>
            <a:lvl1pPr>
              <a:defRPr b="1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4386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000" y="6356351"/>
            <a:ext cx="2432050" cy="365125"/>
          </a:xfrm>
        </p:spPr>
        <p:txBody>
          <a:bodyPr/>
          <a:lstStyle/>
          <a:p>
            <a:fld id="{8632A60A-9CEC-42A4-A6A2-D3ED1B1E10C6}" type="datetime1">
              <a:rPr lang="fr-FR" smtClean="0"/>
              <a:pPr/>
              <a:t>06/06/2015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3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2421"/>
            <a:ext cx="7886700" cy="1754326"/>
          </a:xfrm>
        </p:spPr>
        <p:txBody>
          <a:bodyPr anchor="t" anchorCtr="0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5F34F8-A09C-46F9-ACC6-3F1F107EA33F}" type="datetime1">
              <a:rPr lang="fr-FR" smtClean="0"/>
              <a:pPr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9652F-9609-4EC6-8E0A-C96E14B58A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1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6BFC-FEF1-4AC1-B970-BC568337334B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39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82458-984F-4731-94C9-7FCACBCC51D1}" type="datetime1">
              <a:rPr lang="fr-FR" smtClean="0"/>
              <a:t>06/06/2015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52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B8F4-3FD7-4FC3-A9F8-C983EDF65E99}" type="datetime1">
              <a:rPr lang="fr-FR" smtClean="0"/>
              <a:t>06/06/2015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82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3509C-35DC-4F20-8185-554E3258A671}" type="datetime1">
              <a:rPr lang="fr-FR" smtClean="0"/>
              <a:t>06/06/2015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73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D6352-2F7C-458E-AEBB-FF81EFE71D94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0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09DBC-7E81-4819-803D-1A0811B3E043}" type="datetime1">
              <a:rPr lang="fr-FR" smtClean="0"/>
              <a:t>06/06/2015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08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A686-31B9-4679-9087-1FF3691B4776}" type="datetime1">
              <a:rPr lang="fr-FR" smtClean="0"/>
              <a:t>06/06/2015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652F-9609-4EC6-8E0A-C96E14B58A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9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11" r:id="rId11"/>
    <p:sldLayoutId id="2147483709" r:id="rId12"/>
    <p:sldLayoutId id="2147483707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2.vsdx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76.png"/><Relationship Id="rId7" Type="http://schemas.openxmlformats.org/officeDocument/2006/relationships/image" Target="../media/image183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85.emf"/><Relationship Id="rId4" Type="http://schemas.openxmlformats.org/officeDocument/2006/relationships/oleObject" Target="../embeddings/oleObject5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881.png"/><Relationship Id="rId3" Type="http://schemas.openxmlformats.org/officeDocument/2006/relationships/image" Target="../media/image1490.png"/><Relationship Id="rId7" Type="http://schemas.openxmlformats.org/officeDocument/2006/relationships/image" Target="../media/image110.png"/><Relationship Id="rId12" Type="http://schemas.openxmlformats.org/officeDocument/2006/relationships/image" Target="../media/image1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89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186.emf"/><Relationship Id="rId15" Type="http://schemas.openxmlformats.org/officeDocument/2006/relationships/image" Target="../media/image1520.PNG"/><Relationship Id="rId10" Type="http://schemas.openxmlformats.org/officeDocument/2006/relationships/image" Target="../media/image187.e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89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560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530.png"/><Relationship Id="rId12" Type="http://schemas.openxmlformats.org/officeDocument/2006/relationships/image" Target="../media/image19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94.emf"/><Relationship Id="rId11" Type="http://schemas.openxmlformats.org/officeDocument/2006/relationships/image" Target="../media/image1920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92.png"/><Relationship Id="rId4" Type="http://schemas.openxmlformats.org/officeDocument/2006/relationships/image" Target="../media/image193.emf"/><Relationship Id="rId9" Type="http://schemas.openxmlformats.org/officeDocument/2006/relationships/image" Target="../media/image110.png"/><Relationship Id="rId14" Type="http://schemas.openxmlformats.org/officeDocument/2006/relationships/oleObject" Target="../embeddings/oleObject11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microsoft.com/office/2007/relationships/hdphoto" Target="../media/hdphoto7.wdp"/><Relationship Id="rId7" Type="http://schemas.openxmlformats.org/officeDocument/2006/relationships/image" Target="../media/image8.png"/><Relationship Id="rId12" Type="http://schemas.openxmlformats.org/officeDocument/2006/relationships/image" Target="../media/image20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04.png"/><Relationship Id="rId5" Type="http://schemas.openxmlformats.org/officeDocument/2006/relationships/image" Target="../media/image20.png"/><Relationship Id="rId15" Type="http://schemas.openxmlformats.org/officeDocument/2006/relationships/image" Target="../media/image184.jpeg"/><Relationship Id="rId10" Type="http://schemas.openxmlformats.org/officeDocument/2006/relationships/image" Target="../media/image203.png"/><Relationship Id="rId4" Type="http://schemas.openxmlformats.org/officeDocument/2006/relationships/image" Target="../media/image200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14.gif"/><Relationship Id="rId18" Type="http://schemas.openxmlformats.org/officeDocument/2006/relationships/image" Target="../media/image219.png"/><Relationship Id="rId3" Type="http://schemas.microsoft.com/office/2007/relationships/hdphoto" Target="../media/hdphoto7.wdp"/><Relationship Id="rId21" Type="http://schemas.openxmlformats.org/officeDocument/2006/relationships/image" Target="../media/image222.gif"/><Relationship Id="rId7" Type="http://schemas.openxmlformats.org/officeDocument/2006/relationships/image" Target="../media/image210.png"/><Relationship Id="rId12" Type="http://schemas.openxmlformats.org/officeDocument/2006/relationships/image" Target="../media/image213.png"/><Relationship Id="rId17" Type="http://schemas.openxmlformats.org/officeDocument/2006/relationships/image" Target="../media/image218.jpeg"/><Relationship Id="rId2" Type="http://schemas.openxmlformats.org/officeDocument/2006/relationships/image" Target="../media/image199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2.jpeg"/><Relationship Id="rId5" Type="http://schemas.openxmlformats.org/officeDocument/2006/relationships/image" Target="../media/image208.png"/><Relationship Id="rId15" Type="http://schemas.openxmlformats.org/officeDocument/2006/relationships/image" Target="../media/image216.jpeg"/><Relationship Id="rId23" Type="http://schemas.openxmlformats.org/officeDocument/2006/relationships/image" Target="../media/image224.png"/><Relationship Id="rId10" Type="http://schemas.microsoft.com/office/2007/relationships/hdphoto" Target="../media/hdphoto9.wdp"/><Relationship Id="rId19" Type="http://schemas.openxmlformats.org/officeDocument/2006/relationships/image" Target="../media/image220.png"/><Relationship Id="rId4" Type="http://schemas.openxmlformats.org/officeDocument/2006/relationships/image" Target="../media/image200.png"/><Relationship Id="rId9" Type="http://schemas.openxmlformats.org/officeDocument/2006/relationships/image" Target="../media/image211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jpeg"/><Relationship Id="rId4" Type="http://schemas.openxmlformats.org/officeDocument/2006/relationships/image" Target="../media/image20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08.png"/><Relationship Id="rId4" Type="http://schemas.microsoft.com/office/2007/relationships/hdphoto" Target="../media/hdphoto7.wdp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55.png"/><Relationship Id="rId5" Type="http://schemas.openxmlformats.org/officeDocument/2006/relationships/image" Target="../media/image225.emf"/><Relationship Id="rId4" Type="http://schemas.openxmlformats.org/officeDocument/2006/relationships/package" Target="../embeddings/Dessin_Microsoft_Visio54.vsdx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0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256.png"/><Relationship Id="rId9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226.emf"/><Relationship Id="rId4" Type="http://schemas.openxmlformats.org/officeDocument/2006/relationships/package" Target="../embeddings/Dessin_Microsoft_Visio55.vsdx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09.png"/><Relationship Id="rId4" Type="http://schemas.openxmlformats.org/officeDocument/2006/relationships/image" Target="../media/image14.png"/><Relationship Id="rId9" Type="http://schemas.openxmlformats.org/officeDocument/2006/relationships/image" Target="../media/image18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openxmlformats.org/officeDocument/2006/relationships/image" Target="../media/image50.png"/><Relationship Id="rId10" Type="http://schemas.openxmlformats.org/officeDocument/2006/relationships/image" Target="../media/image109.png"/><Relationship Id="rId4" Type="http://schemas.openxmlformats.org/officeDocument/2006/relationships/image" Target="../media/image14.png"/><Relationship Id="rId9" Type="http://schemas.openxmlformats.org/officeDocument/2006/relationships/image" Target="../media/image18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27.emf"/><Relationship Id="rId5" Type="http://schemas.openxmlformats.org/officeDocument/2006/relationships/package" Target="../embeddings/Dessin_Microsoft_Visio56.vsdx"/><Relationship Id="rId4" Type="http://schemas.openxmlformats.org/officeDocument/2006/relationships/image" Target="../media/image2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8.png"/><Relationship Id="rId4" Type="http://schemas.openxmlformats.org/officeDocument/2006/relationships/image" Target="../media/image11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3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3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35.wmf"/><Relationship Id="rId5" Type="http://schemas.openxmlformats.org/officeDocument/2006/relationships/package" Target="../embeddings/Dessin_Microsoft_Visio57.vsdx"/><Relationship Id="rId4" Type="http://schemas.openxmlformats.org/officeDocument/2006/relationships/image" Target="../media/image23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image" Target="../media/image243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microsoft.com/office/2007/relationships/hdphoto" Target="../media/hdphoto15.wdp"/><Relationship Id="rId2" Type="http://schemas.openxmlformats.org/officeDocument/2006/relationships/notesSlide" Target="../notesSlides/notesSlide84.xml"/><Relationship Id="rId1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5" Type="http://schemas.openxmlformats.org/officeDocument/2006/relationships/image" Target="../media/image244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241.png"/><Relationship Id="rId14" Type="http://schemas.microsoft.com/office/2007/relationships/hdphoto" Target="../media/hdphoto16.wdp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245.emf"/><Relationship Id="rId4" Type="http://schemas.openxmlformats.org/officeDocument/2006/relationships/package" Target="../embeddings/Dessin_Microsoft_Visio58.vsd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4.vsd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5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6.vsd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11.png"/><Relationship Id="rId7" Type="http://schemas.openxmlformats.org/officeDocument/2006/relationships/image" Target="../media/image51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9.emf"/><Relationship Id="rId4" Type="http://schemas.openxmlformats.org/officeDocument/2006/relationships/package" Target="../embeddings/Dessin_Microsoft_Visio7.vsd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1.png"/><Relationship Id="rId12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wmf"/><Relationship Id="rId11" Type="http://schemas.openxmlformats.org/officeDocument/2006/relationships/image" Target="../media/image66.png"/><Relationship Id="rId5" Type="http://schemas.openxmlformats.org/officeDocument/2006/relationships/package" Target="../embeddings/Dessin_Microsoft_Visio8.vsdx"/><Relationship Id="rId10" Type="http://schemas.openxmlformats.org/officeDocument/2006/relationships/image" Target="../media/image64.png"/><Relationship Id="rId4" Type="http://schemas.openxmlformats.org/officeDocument/2006/relationships/image" Target="../media/image11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1.wmf"/><Relationship Id="rId4" Type="http://schemas.openxmlformats.org/officeDocument/2006/relationships/package" Target="../embeddings/Dessin_Microsoft_Visio9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0.emf"/><Relationship Id="rId5" Type="http://schemas.openxmlformats.org/officeDocument/2006/relationships/package" Target="../embeddings/Dessin_Microsoft_Visio11.vsdx"/><Relationship Id="rId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9.emf"/><Relationship Id="rId5" Type="http://schemas.openxmlformats.org/officeDocument/2006/relationships/package" Target="../embeddings/Dessin_Microsoft_Visio12.vsdx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png"/><Relationship Id="rId5" Type="http://schemas.openxmlformats.org/officeDocument/2006/relationships/image" Target="../media/image80.emf"/><Relationship Id="rId4" Type="http://schemas.openxmlformats.org/officeDocument/2006/relationships/package" Target="../embeddings/Dessin_Microsoft_Visio13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package" Target="../embeddings/Dessin_Microsoft_Visio19.vsdx"/><Relationship Id="rId3" Type="http://schemas.openxmlformats.org/officeDocument/2006/relationships/package" Target="../embeddings/Dessin_Microsoft_Visio14.vsdx"/><Relationship Id="rId7" Type="http://schemas.openxmlformats.org/officeDocument/2006/relationships/package" Target="../embeddings/Dessin_Microsoft_Visio16.vsdx"/><Relationship Id="rId12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1.emf"/><Relationship Id="rId11" Type="http://schemas.openxmlformats.org/officeDocument/2006/relationships/package" Target="../embeddings/Dessin_Microsoft_Visio18.vsdx"/><Relationship Id="rId5" Type="http://schemas.openxmlformats.org/officeDocument/2006/relationships/package" Target="../embeddings/Dessin_Microsoft_Visio15.vsdx"/><Relationship Id="rId15" Type="http://schemas.openxmlformats.org/officeDocument/2006/relationships/package" Target="../embeddings/Dessin_Microsoft_Visio20.vsdx"/><Relationship Id="rId10" Type="http://schemas.openxmlformats.org/officeDocument/2006/relationships/image" Target="../media/image83.emf"/><Relationship Id="rId4" Type="http://schemas.openxmlformats.org/officeDocument/2006/relationships/image" Target="../media/image79.emf"/><Relationship Id="rId9" Type="http://schemas.openxmlformats.org/officeDocument/2006/relationships/package" Target="../embeddings/Dessin_Microsoft_Visio17.vsdx"/><Relationship Id="rId1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6.emf"/><Relationship Id="rId4" Type="http://schemas.openxmlformats.org/officeDocument/2006/relationships/package" Target="../embeddings/Dessin_Microsoft_Visio21.vsdx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24.vsdx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8.emf"/><Relationship Id="rId12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Dessin_Microsoft_Visio23.vsdx"/><Relationship Id="rId11" Type="http://schemas.openxmlformats.org/officeDocument/2006/relationships/package" Target="../embeddings/Dessin_Microsoft_Visio25.vsdx"/><Relationship Id="rId5" Type="http://schemas.openxmlformats.org/officeDocument/2006/relationships/image" Target="../media/image87.emf"/><Relationship Id="rId10" Type="http://schemas.openxmlformats.org/officeDocument/2006/relationships/image" Target="../media/image11.png"/><Relationship Id="rId4" Type="http://schemas.openxmlformats.org/officeDocument/2006/relationships/package" Target="../embeddings/Dessin_Microsoft_Visio22.vsdx"/><Relationship Id="rId9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Dessin_Microsoft_Visio27.vsdx"/><Relationship Id="rId5" Type="http://schemas.openxmlformats.org/officeDocument/2006/relationships/image" Target="../media/image91.emf"/><Relationship Id="rId4" Type="http://schemas.openxmlformats.org/officeDocument/2006/relationships/package" Target="../embeddings/Dessin_Microsoft_Visio26.vsd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6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7.png"/><Relationship Id="rId5" Type="http://schemas.openxmlformats.org/officeDocument/2006/relationships/image" Target="../media/image9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28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29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1.png"/><Relationship Id="rId5" Type="http://schemas.openxmlformats.org/officeDocument/2006/relationships/image" Target="../media/image100.emf"/><Relationship Id="rId4" Type="http://schemas.openxmlformats.org/officeDocument/2006/relationships/package" Target="../embeddings/Dessin_Microsoft_Visio30.vsdx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23.png"/><Relationship Id="rId5" Type="http://schemas.openxmlformats.org/officeDocument/2006/relationships/image" Target="../media/image51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5.jpeg"/><Relationship Id="rId5" Type="http://schemas.openxmlformats.org/officeDocument/2006/relationships/image" Target="../media/image114.emf"/><Relationship Id="rId4" Type="http://schemas.openxmlformats.org/officeDocument/2006/relationships/package" Target="../embeddings/Dessin_Microsoft_Visio31.vsdx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59.xml"/><Relationship Id="rId7" Type="http://schemas.microsoft.com/office/2007/relationships/hdphoto" Target="../media/hdphoto6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0.png"/><Relationship Id="rId11" Type="http://schemas.openxmlformats.org/officeDocument/2006/relationships/image" Target="../media/image118.emf"/><Relationship Id="rId5" Type="http://schemas.openxmlformats.org/officeDocument/2006/relationships/image" Target="../media/image119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1.png"/><Relationship Id="rId9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jpeg"/><Relationship Id="rId3" Type="http://schemas.openxmlformats.org/officeDocument/2006/relationships/image" Target="../media/image123.jpeg"/><Relationship Id="rId7" Type="http://schemas.openxmlformats.org/officeDocument/2006/relationships/image" Target="../media/image126.png"/><Relationship Id="rId12" Type="http://schemas.openxmlformats.org/officeDocument/2006/relationships/image" Target="../media/image13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16.png"/><Relationship Id="rId9" Type="http://schemas.openxmlformats.org/officeDocument/2006/relationships/image" Target="../media/image128.png"/><Relationship Id="rId14" Type="http://schemas.openxmlformats.org/officeDocument/2006/relationships/image" Target="../media/image11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Dessin_Microsoft_Visio33.vsdx"/><Relationship Id="rId11" Type="http://schemas.openxmlformats.org/officeDocument/2006/relationships/image" Target="../media/image162.png"/><Relationship Id="rId5" Type="http://schemas.openxmlformats.org/officeDocument/2006/relationships/image" Target="../media/image133.emf"/><Relationship Id="rId10" Type="http://schemas.openxmlformats.org/officeDocument/2006/relationships/image" Target="../media/image161.png"/><Relationship Id="rId4" Type="http://schemas.openxmlformats.org/officeDocument/2006/relationships/package" Target="../embeddings/Dessin_Microsoft_Visio32.vsd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8" Type="http://schemas.openxmlformats.org/officeDocument/2006/relationships/image" Target="../media/image1630.png"/><Relationship Id="rId3" Type="http://schemas.openxmlformats.org/officeDocument/2006/relationships/package" Target="../embeddings/Dessin_Microsoft_Visio34.vsdx"/><Relationship Id="rId7" Type="http://schemas.openxmlformats.org/officeDocument/2006/relationships/package" Target="../embeddings/Dessin_Microsoft_Visio35.vsdx"/><Relationship Id="rId17" Type="http://schemas.openxmlformats.org/officeDocument/2006/relationships/image" Target="../media/image162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0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600.png"/><Relationship Id="rId11" Type="http://schemas.openxmlformats.org/officeDocument/2006/relationships/package" Target="../embeddings/Dessin_Microsoft_Visio38.vsdx"/><Relationship Id="rId10" Type="http://schemas.openxmlformats.org/officeDocument/2006/relationships/package" Target="../embeddings/Dessin_Microsoft_Visio37.vsdx"/><Relationship Id="rId19" Type="http://schemas.openxmlformats.org/officeDocument/2006/relationships/image" Target="../media/image164.png"/><Relationship Id="rId4" Type="http://schemas.openxmlformats.org/officeDocument/2006/relationships/image" Target="../media/image135.emf"/><Relationship Id="rId9" Type="http://schemas.openxmlformats.org/officeDocument/2006/relationships/package" Target="../embeddings/Dessin_Microsoft_Visio36.vsd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40.jpeg"/><Relationship Id="rId7" Type="http://schemas.openxmlformats.org/officeDocument/2006/relationships/image" Target="../media/image141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115.jpeg"/><Relationship Id="rId5" Type="http://schemas.openxmlformats.org/officeDocument/2006/relationships/image" Target="../media/image99.png"/><Relationship Id="rId10" Type="http://schemas.openxmlformats.org/officeDocument/2006/relationships/image" Target="../media/image144.jpeg"/><Relationship Id="rId4" Type="http://schemas.openxmlformats.org/officeDocument/2006/relationships/image" Target="../media/image96.jpeg"/><Relationship Id="rId9" Type="http://schemas.openxmlformats.org/officeDocument/2006/relationships/image" Target="../media/image1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Dessin_Microsoft_Visio42.vsdx"/><Relationship Id="rId18" Type="http://schemas.openxmlformats.org/officeDocument/2006/relationships/image" Target="../media/image182.png"/><Relationship Id="rId3" Type="http://schemas.openxmlformats.org/officeDocument/2006/relationships/package" Target="../embeddings/Dessin_Microsoft_Visio39.vsdx"/><Relationship Id="rId7" Type="http://schemas.openxmlformats.org/officeDocument/2006/relationships/package" Target="../embeddings/Dessin_Microsoft_Visio41.vsdx"/><Relationship Id="rId17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0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36.emf"/><Relationship Id="rId5" Type="http://schemas.openxmlformats.org/officeDocument/2006/relationships/package" Target="../embeddings/Dessin_Microsoft_Visio40.vsdx"/><Relationship Id="rId15" Type="http://schemas.openxmlformats.org/officeDocument/2006/relationships/image" Target="../media/image1790.png"/><Relationship Id="rId4" Type="http://schemas.openxmlformats.org/officeDocument/2006/relationships/image" Target="../media/image146.emf"/><Relationship Id="rId9" Type="http://schemas.openxmlformats.org/officeDocument/2006/relationships/package" Target="../embeddings/Dessin_Microsoft_Visio43.vsdx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8" Type="http://schemas.openxmlformats.org/officeDocument/2006/relationships/image" Target="../media/image1870.png"/><Relationship Id="rId3" Type="http://schemas.openxmlformats.org/officeDocument/2006/relationships/package" Target="../embeddings/Dessin_Microsoft_Visio44.vsdx"/><Relationship Id="rId7" Type="http://schemas.openxmlformats.org/officeDocument/2006/relationships/package" Target="../embeddings/Dessin_Microsoft_Visio45.vsdx"/><Relationship Id="rId17" Type="http://schemas.openxmlformats.org/officeDocument/2006/relationships/image" Target="../media/image18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50.png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840.png"/><Relationship Id="rId11" Type="http://schemas.openxmlformats.org/officeDocument/2006/relationships/package" Target="../embeddings/Dessin_Microsoft_Visio48.vsdx"/><Relationship Id="rId10" Type="http://schemas.openxmlformats.org/officeDocument/2006/relationships/package" Target="../embeddings/Dessin_Microsoft_Visio47.vsdx"/><Relationship Id="rId19" Type="http://schemas.openxmlformats.org/officeDocument/2006/relationships/image" Target="../media/image1880.png"/><Relationship Id="rId4" Type="http://schemas.openxmlformats.org/officeDocument/2006/relationships/image" Target="../media/image147.emf"/><Relationship Id="rId9" Type="http://schemas.openxmlformats.org/officeDocument/2006/relationships/package" Target="../embeddings/Dessin_Microsoft_Visio46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package" Target="../embeddings/Dessin_Microsoft_Visio1.vsdx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48.emf"/><Relationship Id="rId4" Type="http://schemas.openxmlformats.org/officeDocument/2006/relationships/package" Target="../embeddings/Dessin_Microsoft_Visio49.vsdx"/><Relationship Id="rId9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50.png"/><Relationship Id="rId4" Type="http://schemas.openxmlformats.org/officeDocument/2006/relationships/image" Target="../media/image149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package" Target="../embeddings/Dessin_Microsoft_Visio51.vsdx"/><Relationship Id="rId7" Type="http://schemas.openxmlformats.org/officeDocument/2006/relationships/image" Target="../media/image1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52.png"/><Relationship Id="rId5" Type="http://schemas.openxmlformats.org/officeDocument/2006/relationships/image" Target="../media/image50.png"/><Relationship Id="rId4" Type="http://schemas.openxmlformats.org/officeDocument/2006/relationships/image" Target="../media/image151.emf"/><Relationship Id="rId9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960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9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60.png"/><Relationship Id="rId11" Type="http://schemas.openxmlformats.org/officeDocument/2006/relationships/image" Target="../media/image168.png"/><Relationship Id="rId5" Type="http://schemas.openxmlformats.org/officeDocument/2006/relationships/image" Target="../media/image158.emf"/><Relationship Id="rId10" Type="http://schemas.openxmlformats.org/officeDocument/2006/relationships/image" Target="../media/image167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66.png"/><Relationship Id="rId1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essin_Microsoft_Visio5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7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75.emf"/><Relationship Id="rId4" Type="http://schemas.openxmlformats.org/officeDocument/2006/relationships/package" Target="../embeddings/Dessin_Microsoft_Visio53.vsdx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.jpe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60373"/>
            <a:ext cx="9144000" cy="1797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-1"/>
            <a:ext cx="9143999" cy="5060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65485" y="1699022"/>
            <a:ext cx="8019047" cy="1790700"/>
          </a:xfrm>
        </p:spPr>
        <p:txBody>
          <a:bodyPr>
            <a:no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+mn-lt"/>
              </a:rPr>
              <a:t>Agrégation spatiotemporelle pour la visualisation de traces d’exécution</a:t>
            </a:r>
            <a:endParaRPr lang="fr-FR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4250594"/>
            <a:ext cx="6858000" cy="1241822"/>
          </a:xfrm>
        </p:spPr>
        <p:txBody>
          <a:bodyPr>
            <a:norm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ller" panose="02000503030000020004" pitchFamily="2" charset="0"/>
              </a:rPr>
              <a:t>Damien </a:t>
            </a:r>
            <a:r>
              <a:rPr lang="fr-FR" sz="2400" b="1" dirty="0" smtClean="0">
                <a:solidFill>
                  <a:schemeClr val="bg1"/>
                </a:solidFill>
                <a:latin typeface="Aller" panose="02000503030000020004" pitchFamily="2" charset="0"/>
              </a:rPr>
              <a:t>Dosimont</a:t>
            </a: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  <a:p>
            <a:endParaRPr lang="fr-FR" b="1" dirty="0">
              <a:solidFill>
                <a:schemeClr val="bg1"/>
              </a:solidFill>
              <a:latin typeface="Aller" panose="02000503030000020004" pitchFamily="2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09113" y="5885322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Guillaume Huard – Co-</a:t>
            </a:r>
            <a:r>
              <a:rPr lang="fr-FR" dirty="0" err="1" smtClean="0">
                <a:solidFill>
                  <a:schemeClr val="bg1"/>
                </a:solidFill>
              </a:rPr>
              <a:t>advisor</a:t>
            </a:r>
            <a:r>
              <a:rPr lang="fr-FR" dirty="0" smtClean="0">
                <a:solidFill>
                  <a:schemeClr val="bg1"/>
                </a:solidFill>
              </a:rPr>
              <a:t>: Jean-Marc Vincent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7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sp>
        <p:nvSpPr>
          <p:cNvPr id="19" name="Ellipse 18"/>
          <p:cNvSpPr/>
          <p:nvPr/>
        </p:nvSpPr>
        <p:spPr>
          <a:xfrm>
            <a:off x="4370606" y="2761140"/>
            <a:ext cx="1967131" cy="271121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2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Spatial dimension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smtClean="0"/>
                  <a:t>Hardware </a:t>
                </a:r>
                <a:r>
                  <a:rPr lang="fr-FR" dirty="0" err="1" smtClean="0"/>
                  <a:t>resources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Software components</a:t>
                </a:r>
              </a:p>
              <a:p>
                <a:pPr lvl="1"/>
                <a:endParaRPr lang="fr-FR" dirty="0" smtClean="0"/>
              </a:p>
              <a:p>
                <a:r>
                  <a:rPr lang="fr-FR" dirty="0" smtClean="0"/>
                  <a:t>Temporal dimension (T)</a:t>
                </a:r>
              </a:p>
              <a:p>
                <a:pPr marL="0" indent="0">
                  <a:buNone/>
                </a:pPr>
                <a:endParaRPr lang="fr-FR" dirty="0" smtClean="0"/>
              </a:p>
              <a:p>
                <a:r>
                  <a:rPr lang="fr-FR" dirty="0" smtClean="0"/>
                  <a:t>Events (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fr-FR" dirty="0" smtClean="0"/>
                  <a:t>)</a:t>
                </a:r>
              </a:p>
              <a:p>
                <a:pPr lvl="1"/>
                <a:r>
                  <a:rPr lang="fr-FR" dirty="0" err="1" smtClean="0"/>
                  <a:t>Categories</a:t>
                </a:r>
                <a:r>
                  <a:rPr lang="fr-FR" dirty="0" smtClean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>
                    <a:latin typeface="+mj-lt"/>
                  </a:rPr>
                  <a:t>):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Types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 smtClean="0"/>
                  <a:t>)</a:t>
                </a:r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2"/>
                <a:endParaRPr lang="fr-FR" dirty="0" smtClean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682" y="1790700"/>
                <a:ext cx="4369345" cy="5137322"/>
              </a:xfrm>
              <a:blipFill rotWithShape="0">
                <a:blip r:embed="rId2"/>
                <a:stretch>
                  <a:fillRect l="-2510" t="-2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Trace content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17410" name="Picture 2" descr="Atomic structure made of circles and li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8691">
            <a:off x="975887" y="1765323"/>
            <a:ext cx="1154573" cy="11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bifrance-events.com/french-tech-hub-taiwan/wp-content/uploads/sites/202/news-events-icon.png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3" y="4682217"/>
            <a:ext cx="1113159" cy="11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://www.google.fr/url?source=imglanding&amp;ct=img&amp;q=http://uxrepo.com/static/icon-sets/font-awesome/svg/flag-empty.svg&amp;sa=X&amp;ei=R3dXVbnREIHjUpTGgcgK&amp;ved=0CAkQ8wc&amp;usg=AFQjCNHHtxR5TKRpc9YkfscZmMNpcfo3Bg"/>
          <p:cNvSpPr>
            <a:spLocks noChangeAspect="1" noChangeArrowheads="1"/>
          </p:cNvSpPr>
          <p:nvPr/>
        </p:nvSpPr>
        <p:spPr bwMode="auto">
          <a:xfrm>
            <a:off x="155575" y="-2528888"/>
            <a:ext cx="52768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10" name="Connecteur droit 9"/>
          <p:cNvCxnSpPr/>
          <p:nvPr/>
        </p:nvCxnSpPr>
        <p:spPr>
          <a:xfrm flipH="1">
            <a:off x="7459354" y="4915745"/>
            <a:ext cx="4810" cy="44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7450583" y="5333193"/>
            <a:ext cx="601454" cy="3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V="1">
            <a:off x="7485262" y="4971222"/>
            <a:ext cx="212311" cy="333888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7697573" y="4971790"/>
            <a:ext cx="125156" cy="18466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820170" y="4960270"/>
            <a:ext cx="146315" cy="196705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7966338" y="4963832"/>
            <a:ext cx="42341" cy="174333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7" idx="7"/>
          </p:cNvCxnSpPr>
          <p:nvPr/>
        </p:nvCxnSpPr>
        <p:spPr>
          <a:xfrm flipV="1">
            <a:off x="8307318" y="4971222"/>
            <a:ext cx="317602" cy="267575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8616972" y="4886370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8189195" y="5221983"/>
            <a:ext cx="138390" cy="1148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0" name="Groupe 39"/>
          <p:cNvGrpSpPr/>
          <p:nvPr/>
        </p:nvGrpSpPr>
        <p:grpSpPr>
          <a:xfrm>
            <a:off x="6778732" y="4821711"/>
            <a:ext cx="567309" cy="521381"/>
            <a:chOff x="4121419" y="5159831"/>
            <a:chExt cx="942456" cy="812344"/>
          </a:xfrm>
        </p:grpSpPr>
        <p:sp>
          <p:nvSpPr>
            <p:cNvPr id="8" name="Rectangle 7"/>
            <p:cNvSpPr/>
            <p:nvPr/>
          </p:nvSpPr>
          <p:spPr>
            <a:xfrm>
              <a:off x="4160798" y="5457312"/>
              <a:ext cx="708454" cy="369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03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19" y="5159831"/>
              <a:ext cx="242085" cy="24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uxrepo.com/static/icon-sets/font-awesome/png32/512/000000/flag-empty-512-000000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328" y="5159831"/>
              <a:ext cx="243547" cy="24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eur droit 37"/>
            <p:cNvCxnSpPr/>
            <p:nvPr/>
          </p:nvCxnSpPr>
          <p:spPr>
            <a:xfrm>
              <a:off x="4121419" y="5969518"/>
              <a:ext cx="747833" cy="2657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8" name="Picture 2" descr="http://uxrepo.com/static/icon-sets/font-awesome/png32/512/000000/flag-empty-512-0000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301" y="4850436"/>
            <a:ext cx="573046" cy="5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1" y="3173772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optimized</a:t>
            </a:r>
            <a:r>
              <a:rPr lang="fr-FR" b="1" dirty="0" smtClean="0"/>
              <a:t> </a:t>
            </a:r>
            <a:r>
              <a:rPr lang="fr-FR" b="1" dirty="0" err="1" smtClean="0"/>
              <a:t>query</a:t>
            </a:r>
            <a:r>
              <a:rPr lang="fr-FR" b="1" dirty="0" smtClean="0"/>
              <a:t>:  </a:t>
            </a:r>
            <a:r>
              <a:rPr lang="fr-FR" dirty="0" smtClean="0"/>
              <a:t>time </a:t>
            </a:r>
            <a:r>
              <a:rPr lang="fr-FR" dirty="0" err="1" smtClean="0"/>
              <a:t>interval</a:t>
            </a:r>
            <a:r>
              <a:rPr lang="fr-FR" dirty="0" smtClean="0"/>
              <a:t> +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r>
              <a:rPr lang="fr-FR" dirty="0" err="1" smtClean="0"/>
              <a:t>elements</a:t>
            </a:r>
            <a:r>
              <a:rPr lang="fr-FR" dirty="0" smtClean="0"/>
              <a:t> + </a:t>
            </a:r>
            <a:r>
              <a:rPr lang="fr-FR" dirty="0" err="1" smtClean="0"/>
              <a:t>event</a:t>
            </a:r>
            <a:r>
              <a:rPr lang="fr-FR" dirty="0" smtClean="0"/>
              <a:t> types</a:t>
            </a:r>
            <a:endParaRPr lang="fr-FR" b="1" dirty="0" smtClean="0"/>
          </a:p>
          <a:p>
            <a:r>
              <a:rPr lang="fr-FR" b="1" dirty="0" smtClean="0"/>
              <a:t>Full </a:t>
            </a:r>
            <a:r>
              <a:rPr lang="fr-FR" b="1" dirty="0" err="1" smtClean="0"/>
              <a:t>overview</a:t>
            </a:r>
            <a:r>
              <a:rPr lang="fr-FR" dirty="0" smtClean="0"/>
              <a:t>: </a:t>
            </a:r>
            <a:r>
              <a:rPr lang="fr-FR" dirty="0" err="1" smtClean="0"/>
              <a:t>evaluate</a:t>
            </a:r>
            <a:r>
              <a:rPr lang="fr-FR" dirty="0" smtClean="0"/>
              <a:t> time, </a:t>
            </a:r>
            <a:r>
              <a:rPr lang="fr-FR" dirty="0" err="1" smtClean="0"/>
              <a:t>space</a:t>
            </a:r>
            <a:r>
              <a:rPr lang="fr-FR" dirty="0" smtClean="0"/>
              <a:t> and types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endParaRPr lang="fr-FR" dirty="0" smtClean="0"/>
          </a:p>
          <a:p>
            <a:r>
              <a:rPr lang="fr-FR" b="1" dirty="0" smtClean="0"/>
              <a:t>Zoom</a:t>
            </a:r>
            <a:r>
              <a:rPr lang="fr-FR" dirty="0" smtClean="0"/>
              <a:t> or </a:t>
            </a:r>
            <a:r>
              <a:rPr lang="fr-FR" b="1" dirty="0" err="1" smtClean="0"/>
              <a:t>filter</a:t>
            </a:r>
            <a:r>
              <a:rPr lang="fr-FR" dirty="0" smtClean="0"/>
              <a:t> </a:t>
            </a:r>
            <a:r>
              <a:rPr lang="fr-FR" b="1" dirty="0" smtClean="0"/>
              <a:t>over </a:t>
            </a:r>
            <a:r>
              <a:rPr lang="fr-FR" b="1" dirty="0" err="1" smtClean="0"/>
              <a:t>less</a:t>
            </a:r>
            <a:r>
              <a:rPr lang="fr-FR" b="1" dirty="0" smtClean="0"/>
              <a:t> </a:t>
            </a:r>
            <a:r>
              <a:rPr lang="fr-FR" b="1" dirty="0" err="1" smtClean="0"/>
              <a:t>than</a:t>
            </a:r>
            <a:r>
              <a:rPr lang="fr-FR" b="1" dirty="0" smtClean="0"/>
              <a:t> 3 dimensions</a:t>
            </a:r>
            <a:r>
              <a:rPr lang="fr-FR" dirty="0" smtClean="0"/>
              <a:t>: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simplified</a:t>
            </a:r>
            <a:endParaRPr lang="fr-FR" dirty="0" smtClean="0"/>
          </a:p>
          <a:p>
            <a:r>
              <a:rPr lang="fr-FR" b="1" dirty="0" smtClean="0"/>
              <a:t>Advanced simplifications</a:t>
            </a:r>
          </a:p>
          <a:p>
            <a:r>
              <a:rPr lang="fr-FR" b="1" dirty="0" smtClean="0"/>
              <a:t>Constant factor gain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b="1" dirty="0" err="1" smtClean="0"/>
              <a:t>interactivity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101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254000" y="3394076"/>
          <a:ext cx="8318500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8" name="Acrobat Document" r:id="rId4" imgW="6857824" imgH="2743083" progId="AcroExch.Document.11">
                  <p:embed/>
                </p:oleObj>
              </mc:Choice>
              <mc:Fallback>
                <p:oleObj name="Acrobat Document" r:id="rId4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3394076"/>
                        <a:ext cx="8318500" cy="332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2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Temporal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58293" y="2018522"/>
                <a:ext cx="3362872" cy="446091"/>
              </a:xfrm>
              <a:blipFill rotWithShape="0"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20032" y="1688835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72" name="Acrobat Document" r:id="rId4" imgW="3428737" imgH="1371366" progId="AcroExch.Document.11">
                  <p:embed/>
                </p:oleObj>
              </mc:Choice>
              <mc:Fallback>
                <p:oleObj name="Acrobat Document" r:id="rId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0032" y="1688835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1420032" y="3222101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73" name="Acrobat Document" r:id="rId9" imgW="3428737" imgH="1371366" progId="AcroExch.Document.11">
                  <p:embed/>
                </p:oleObj>
              </mc:Choice>
              <mc:Fallback>
                <p:oleObj name="Acrobat Document" r:id="rId9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0032" y="3222101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 14"/>
          <p:cNvGraphicFramePr>
            <a:graphicFrameLocks noChangeAspect="1"/>
          </p:cNvGraphicFramePr>
          <p:nvPr>
            <p:extLst/>
          </p:nvPr>
        </p:nvGraphicFramePr>
        <p:xfrm>
          <a:off x="1420032" y="475536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74" name="Acrobat Document" r:id="rId11" imgW="3428737" imgH="1371366" progId="AcroExch.Document.11">
                  <p:embed/>
                </p:oleObj>
              </mc:Choice>
              <mc:Fallback>
                <p:oleObj name="Acrobat Document" r:id="rId11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20032" y="475536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=1000, </m:t>
                    </m:r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3"/>
                <a:stretch>
                  <a:fillRect l="-1082" t="-17808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  <m:t>𝑠𝑒𝑢𝑖𝑙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</m:func>
                      <m:sSup>
                        <m:sSupPr>
                          <m:ctrlPr>
                            <a:rPr lang="fr-FR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1" i="1" smtClean="0">
                                  <a:latin typeface="Cambria Math" panose="02040503050406030204" pitchFamily="18" charset="0"/>
                                </a:rPr>
                                <m:t>𝓘</m:t>
                              </m:r>
                              <m:d>
                                <m:dPr>
                                  <m:ctrlP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93" y="3584617"/>
                <a:ext cx="4182545" cy="446091"/>
              </a:xfrm>
              <a:prstGeom prst="rect">
                <a:avLst/>
              </a:prstGeom>
              <a:blipFill rotWithShape="0">
                <a:blip r:embed="rId14"/>
                <a:stretch>
                  <a:fillRect r="-583"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82" y="5056890"/>
                <a:ext cx="3362872" cy="446091"/>
              </a:xfrm>
              <a:prstGeom prst="rect">
                <a:avLst/>
              </a:prstGeom>
              <a:blipFill rotWithShape="0">
                <a:blip r:embed="rId15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1537487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1451637" y="3184210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96" name="Acrobat Document" r:id="rId3" imgW="3428737" imgH="1371366" progId="AcroExch.Document.11">
                  <p:embed/>
                </p:oleObj>
              </mc:Choice>
              <mc:Fallback>
                <p:oleObj name="Acrobat Document" r:id="rId3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637" y="3184210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/>
          </p:nvPr>
        </p:nvGraphicFramePr>
        <p:xfrm>
          <a:off x="1451637" y="1553863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97" name="Acrobat Document" r:id="rId5" imgW="3428737" imgH="1371366" progId="AcroExch.Document.11">
                  <p:embed/>
                </p:oleObj>
              </mc:Choice>
              <mc:Fallback>
                <p:oleObj name="Acrobat Document" r:id="rId5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1553863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Spatiotemporal</a:t>
            </a:r>
            <a:r>
              <a:rPr lang="fr-FR" dirty="0" smtClean="0"/>
              <a:t> </a:t>
            </a:r>
            <a:r>
              <a:rPr lang="fr-FR" dirty="0" err="1" smtClean="0"/>
              <a:t>Aggregation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lang="fr-F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663" y="2018007"/>
                <a:ext cx="3362872" cy="446091"/>
              </a:xfrm>
              <a:blipFill rotWithShape="0">
                <a:blip r:embed="rId7"/>
                <a:stretch>
                  <a:fillRect r="-1089" b="-54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103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8" y="1706557"/>
            <a:ext cx="1062844" cy="1025492"/>
          </a:xfrm>
          <a:prstGeom prst="rect">
            <a:avLst/>
          </a:prstGeom>
        </p:spPr>
      </p:pic>
      <p:pic>
        <p:nvPicPr>
          <p:cNvPr id="12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4" y="4782869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8" y="3414494"/>
            <a:ext cx="936423" cy="6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2"/>
              <p:cNvSpPr txBox="1">
                <a:spLocks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400" dirty="0" smtClean="0"/>
                  <a:t>Fixed values: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𝒥</m:t>
                        </m:r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fr-FR" sz="2400" dirty="0"/>
              </a:p>
            </p:txBody>
          </p:sp>
        </mc:Choice>
        <mc:Fallback xmlns="">
          <p:sp>
            <p:nvSpPr>
              <p:cNvPr id="16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56351"/>
                <a:ext cx="7327900" cy="446091"/>
              </a:xfrm>
              <a:prstGeom prst="rect">
                <a:avLst/>
              </a:prstGeom>
              <a:blipFill rotWithShape="0">
                <a:blip r:embed="rId11"/>
                <a:stretch>
                  <a:fillRect l="-1248" t="-20548" b="-246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/>
              <p:cNvSpPr txBox="1">
                <a:spLocks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fr-FR" sz="200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𝑠𝑒𝑢𝑖𝑙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</m:func>
                    <m:sSup>
                      <m:sSup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𝓐</m:t>
                            </m:r>
                            <m:d>
                              <m:d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fr-FR" sz="1800" dirty="0" smtClean="0"/>
                  <a:t>)</a:t>
                </a:r>
                <a:endParaRPr lang="fr-FR" sz="1800" dirty="0"/>
              </a:p>
            </p:txBody>
          </p:sp>
        </mc:Choice>
        <mc:Fallback xmlns="">
          <p:sp>
            <p:nvSpPr>
              <p:cNvPr id="17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385" y="3642610"/>
                <a:ext cx="4687615" cy="446091"/>
              </a:xfrm>
              <a:prstGeom prst="rect">
                <a:avLst/>
              </a:prstGeom>
              <a:blipFill rotWithShape="0">
                <a:blip r:embed="rId12"/>
                <a:stretch>
                  <a:fillRect l="-520" b="-630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"/>
              <p:cNvSpPr txBox="1">
                <a:spLocks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×|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)|)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8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23" y="5007482"/>
                <a:ext cx="3362872" cy="446091"/>
              </a:xfrm>
              <a:prstGeom prst="rect">
                <a:avLst/>
              </a:prstGeom>
              <a:blipFill rotWithShape="0"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84138" y="3174002"/>
            <a:ext cx="8902700" cy="139542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451637" y="4753887"/>
          <a:ext cx="3429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98" name="Acrobat Document" r:id="rId14" imgW="3428737" imgH="1371366" progId="AcroExch.Document.11">
                  <p:embed/>
                </p:oleObj>
              </mc:Choice>
              <mc:Fallback>
                <p:oleObj name="Acrobat Document" r:id="rId14" imgW="3428737" imgH="137136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1637" y="4753887"/>
                        <a:ext cx="3429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55" y="1308103"/>
            <a:ext cx="5180898" cy="518089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97843" y="3353049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Nancy</a:t>
            </a:r>
          </a:p>
          <a:p>
            <a:pPr algn="ctr"/>
            <a:r>
              <a:rPr lang="fr-FR" b="1" dirty="0" smtClean="0"/>
              <a:t>(no cluster/machine</a:t>
            </a:r>
          </a:p>
          <a:p>
            <a:pPr algn="ctr"/>
            <a:r>
              <a:rPr lang="fr-FR" b="1" dirty="0" err="1" smtClean="0"/>
              <a:t>level</a:t>
            </a:r>
            <a:r>
              <a:rPr lang="fr-FR" b="1" dirty="0" smtClean="0"/>
              <a:t>)</a:t>
            </a:r>
            <a:endParaRPr lang="fr-FR" b="1" dirty="0"/>
          </a:p>
        </p:txBody>
      </p:sp>
      <p:cxnSp>
        <p:nvCxnSpPr>
          <p:cNvPr id="20" name="Connecteur droit 19"/>
          <p:cNvCxnSpPr/>
          <p:nvPr/>
        </p:nvCxnSpPr>
        <p:spPr>
          <a:xfrm flipH="1">
            <a:off x="2633532" y="1344583"/>
            <a:ext cx="1" cy="5071457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015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apture d'écran de 2015-05-30 18:51: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106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6802" name="Picture 2" descr="Capture d'écran de 2015-05-30 18:34: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 descr="Capture d'écran de 2015-05-30 18:51: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059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107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4" name="Picture 2" descr="Capture d'écran de 2015-05-30 18:56: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1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108</a:t>
            </a:fld>
            <a:endParaRPr lang="fr-FR" dirty="0"/>
          </a:p>
        </p:txBody>
      </p:sp>
      <p:pic>
        <p:nvPicPr>
          <p:cNvPr id="1034" name="Picture 10" descr="device, phone, smart, vertica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9485" y="2059841"/>
            <a:ext cx="303992" cy="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97" y="1598940"/>
            <a:ext cx="959045" cy="9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deo, youtub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2878764"/>
            <a:ext cx="795718" cy="63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vice, ipad, tablet, vertica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" y="1534160"/>
            <a:ext cx="534811" cy="7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, controller, game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1" y="5085067"/>
            <a:ext cx="938036" cy="93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eparting, flight, flights, pla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49" y="5183097"/>
            <a:ext cx="1065933" cy="10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1.behance.net/rendition/modules/92287139/hd/104ca657d01ea041493de18075cf1e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61" y="3936225"/>
            <a:ext cx="549641" cy="74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rocket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58" y="3784500"/>
            <a:ext cx="1107321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516" name="Picture 4" descr="http://www.google.fr/url?source=imglanding&amp;ct=img&amp;q=https://cdn4.iconfinder.com/data/icons/car-silhouettes/1000/sedan-512.png&amp;sa=X&amp;ei=J-FmVcysIIqqUbSkgagI&amp;ved=0CAkQ8wc&amp;usg=AFQjCNEmP_rAMBOjYeaJqzco-tRfhNmOh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5" y="2796478"/>
            <a:ext cx="1846737" cy="110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6"/>
          <p:cNvCxnSpPr/>
          <p:nvPr/>
        </p:nvCxnSpPr>
        <p:spPr>
          <a:xfrm>
            <a:off x="4395355" y="1477046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107039" y="245440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2" y="1411187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5858824" y="1995813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5014897" y="2538223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39" y="1325493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7188537" y="3493347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7215099" y="3303649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201818" y="3095942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7213065" y="2898103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785264" y="403050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373243" y="2999007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466161" y="3370447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885074" y="4046253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9700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upload.wikimedia.org/wikipedia/commons/7/73/Gdb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58" y="50152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109</a:t>
            </a:fld>
            <a:endParaRPr lang="fr-FR" dirty="0"/>
          </a:p>
        </p:txBody>
      </p:sp>
      <p:sp>
        <p:nvSpPr>
          <p:cNvPr id="15" name="Multiplier 14"/>
          <p:cNvSpPr/>
          <p:nvPr/>
        </p:nvSpPr>
        <p:spPr>
          <a:xfrm>
            <a:off x="6192958" y="5131930"/>
            <a:ext cx="1160636" cy="1145952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087509" y="1594341"/>
            <a:ext cx="0" cy="475741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785264" y="4631922"/>
            <a:ext cx="0" cy="594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141298" y="6123875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Step</a:t>
            </a:r>
            <a:r>
              <a:rPr lang="fr-FR" b="1" dirty="0" smtClean="0"/>
              <a:t>-by-</a:t>
            </a:r>
            <a:r>
              <a:rPr lang="fr-FR" b="1" dirty="0" err="1" smtClean="0"/>
              <a:t>step</a:t>
            </a:r>
            <a:r>
              <a:rPr lang="fr-FR" b="1" dirty="0" smtClean="0"/>
              <a:t> debugger (ex: GDB)</a:t>
            </a:r>
            <a:endParaRPr lang="fr-FR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7453928" y="211788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6" y="125260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4672766" y="3076309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87740" y="3659697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pic>
        <p:nvPicPr>
          <p:cNvPr id="35" name="Picture 12" descr="http://www.google.fr/url?source=imglanding&amp;ct=img&amp;q=http://www.afm-telethon.fr/sites/default/files/decrypthon.png&amp;sa=X&amp;ei=Hb1QVdnwNsTlUZn7gLgG&amp;ved=0CAkQ8wc&amp;usg=AFQjCNHiqdyfEynl6FJtVnAhlBTMexI3g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95" y="6123875"/>
            <a:ext cx="1192679" cy="4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hemarketbarcelona.com/pictures/adn_icon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02" y="5781296"/>
            <a:ext cx="893775" cy="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alculator icon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2" y="4692327"/>
            <a:ext cx="838488" cy="8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ng.clipart.me/graphics/thumbs/202/telescope-icon-on-white-background-vector-illustration_20204146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02" y="4004185"/>
            <a:ext cx="906806" cy="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http://www.google.fr/url?source=imglanding&amp;ct=img&amp;q=http://mvistatic.com/design/images/meteo/pictos/P5.png&amp;sa=X&amp;ei=CExLVertK4HYU_LRgZgD&amp;ved=0CAkQ8wc&amp;usg=AFQjCNHRiM1_B7fz_kuBKscBLE59XCOJew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35" y="1976461"/>
            <a:ext cx="702682" cy="71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File:Numerical simulation on an open cell metal foam. Velocity and temperature fields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7" y="2491425"/>
            <a:ext cx="1140494" cy="118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www.google.fr/url?source=imglanding&amp;ct=img&amp;q=https://boinc.berkeley.edu/logo/boinc_logo.png&amp;sa=X&amp;ei=2rxQVcDBOsftUpPjgWg&amp;ved=0CAkQ8wc&amp;usg=AFQjCNH9ZtMBU5jr3fnKntj-n6_0ltO-x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41" y="5226522"/>
            <a:ext cx="754572" cy="3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www.google.fr/url?source=imglanding&amp;ct=img&amp;q=https://setiathome.berkeley.edu/images/sah_logo.jpg&amp;sa=X&amp;ei=R71QVZSkEoPbUcH5gNAE&amp;ved=0CAkQ8wc&amp;usg=AFQjCNH9tDADRllP3GCIlgTwV0v_5LscjQ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180" y="3266921"/>
            <a:ext cx="1328594" cy="4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flowvr.sourceforge.net/img/flowvr-logo-baseline-smal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7" y="1905899"/>
            <a:ext cx="742454" cy="3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www.google.fr/url?source=imglanding&amp;ct=img&amp;q=https://www.lri.fr/~fci/Grid5000/images/logo.jpg&amp;sa=X&amp;ei=J75QVfWdEYHbUaWygPgH&amp;ved=0CAkQ8wc&amp;usg=AFQjCNExchBxCdRmyuryJuCzu42lP_30-w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1" y="5849961"/>
            <a:ext cx="1008591" cy="7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8" descr="http://www.google.fr/url?source=imglanding&amp;ct=img&amp;q=http://simgrid.gforge.inria.fr/logos/simgrid_logo_2011.png&amp;sa=X&amp;ei=175QVY7xIonvUqjSgcAD&amp;ved=0CAkQ8wc&amp;usg=AFQjCNH6WV8y0cM_6S1INxNfnsBIBb5KSw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86" y="3858220"/>
            <a:ext cx="908339" cy="47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1249893" y="4535959"/>
            <a:ext cx="993019" cy="938049"/>
            <a:chOff x="-1012293" y="3962025"/>
            <a:chExt cx="1705814" cy="1705814"/>
          </a:xfrm>
        </p:grpSpPr>
        <p:pic>
          <p:nvPicPr>
            <p:cNvPr id="52" name="Picture 2" descr="computer icon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12293" y="3962025"/>
              <a:ext cx="1705814" cy="170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3058" y="4240721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2962" y="4240720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97" y="4240719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8887" y="4666346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omputer icon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791" y="4666345"/>
              <a:ext cx="342413" cy="34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29" y="2914790"/>
            <a:ext cx="1004874" cy="5658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89892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8085910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480439" y="172371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689893" y="138657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844025" y="145498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232346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640504" y="145052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052" y="3055109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7836825" y="3685259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49" y="2355157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5961724" y="3498452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4800650" y="212157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689892" y="113361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Gantt </a:t>
            </a:r>
            <a:r>
              <a:rPr lang="fr-FR" dirty="0" err="1" smtClean="0"/>
              <a:t>chart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555754"/>
            <a:ext cx="1889760" cy="520697"/>
          </a:xfrm>
        </p:spPr>
        <p:txBody>
          <a:bodyPr/>
          <a:lstStyle/>
          <a:p>
            <a:r>
              <a:rPr lang="fr-FR" b="1" dirty="0" err="1" smtClean="0"/>
              <a:t>Vampir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076451"/>
            <a:ext cx="3734158" cy="1916429"/>
          </a:xfrm>
          <a:prstGeom prst="rect">
            <a:avLst/>
          </a:prstGeom>
        </p:spPr>
      </p:pic>
      <p:pic>
        <p:nvPicPr>
          <p:cNvPr id="63490" name="Picture 2" descr="http://www.google.fr/url?source=imglanding&amp;ct=img&amp;q=http://www.prace-ri.eu/IMG/png/paraver.png&amp;sa=X&amp;ei=nNtmVZ3uKoG9UdbQg9AB&amp;ved=0CAkQ8wc&amp;usg=AFQjCNFv0vgbFfx62Cn7Mcf0X-aRhQ9tU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62" y="207645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4312562" y="1555754"/>
            <a:ext cx="188976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 smtClean="0"/>
              <a:t>Paraver</a:t>
            </a:r>
            <a:endParaRPr lang="fr-FR" b="1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4480" y="4309114"/>
            <a:ext cx="2915920" cy="52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T-</a:t>
            </a:r>
            <a:r>
              <a:rPr lang="fr-FR" b="1" dirty="0" err="1" smtClean="0"/>
              <a:t>Charts</a:t>
            </a:r>
            <a:r>
              <a:rPr lang="fr-FR" b="1" dirty="0" smtClean="0"/>
              <a:t> (Lite)</a:t>
            </a:r>
            <a:endParaRPr lang="fr-FR" b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328160" y="4309114"/>
            <a:ext cx="5130800" cy="520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Trace </a:t>
            </a:r>
            <a:r>
              <a:rPr lang="fr-FR" b="1" dirty="0" err="1" smtClean="0"/>
              <a:t>Compass</a:t>
            </a:r>
            <a:endParaRPr lang="fr-FR" b="1" dirty="0"/>
          </a:p>
        </p:txBody>
      </p:sp>
      <p:pic>
        <p:nvPicPr>
          <p:cNvPr id="63492" name="Picture 4" descr="http://www.google.fr/url?source=imglanding&amp;ct=img&amp;q=http://www.eclipse.org/linuxtools/projectPages/lttng/images/perspective.png&amp;sa=X&amp;ei=lNxmVcfcFoGnULrqgIAD&amp;ved=0CAkQ8wc&amp;usg=AFQjCNHi-HCU-1DXnwDeZEfrBUU82BEHX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43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://www.stlinux.com/sites/default/files/kptrace_smp_intro.png&amp;sa=X&amp;ei=_NxmVfu0B4rvUpmFg8AN&amp;ved=0CAkQ8wc&amp;usg=AFQjCNEQnkoAF1N5gbAh9WhGcJThkuXP7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829811"/>
            <a:ext cx="3734158" cy="19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Embedded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110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974655" y="3657734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Real time</a:t>
            </a:r>
            <a:endParaRPr lang="fr-FR" b="1" dirty="0"/>
          </a:p>
        </p:txBody>
      </p:sp>
      <p:pic>
        <p:nvPicPr>
          <p:cNvPr id="64522" name="Picture 10" descr="why-coverity-choice-developer-activ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92" y="2429700"/>
            <a:ext cx="922725" cy="10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ier 29"/>
          <p:cNvSpPr/>
          <p:nvPr/>
        </p:nvSpPr>
        <p:spPr>
          <a:xfrm>
            <a:off x="1501256" y="3084988"/>
            <a:ext cx="594769" cy="63185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702127" y="3556736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Not </a:t>
            </a:r>
            <a:r>
              <a:rPr lang="fr-FR" b="1" dirty="0" err="1" smtClean="0"/>
              <a:t>developer</a:t>
            </a:r>
            <a:endParaRPr lang="fr-FR" b="1" dirty="0" smtClean="0"/>
          </a:p>
          <a:p>
            <a:pPr algn="ctr"/>
            <a:r>
              <a:rPr lang="fr-FR" b="1" dirty="0" err="1" smtClean="0"/>
              <a:t>friendly</a:t>
            </a:r>
            <a:endParaRPr lang="fr-FR" b="1" dirty="0"/>
          </a:p>
        </p:txBody>
      </p:sp>
      <p:pic>
        <p:nvPicPr>
          <p:cNvPr id="64524" name="Picture 12" descr="http://www.google.fr/url?source=imglanding&amp;ct=img&amp;q=http://cdns2.freepik.com/photos-libre/_318-11179.jpg&amp;sa=X&amp;ei=FuhmVeKAEYG2UOblgdgN&amp;ved=0CAkQ8wc&amp;usg=AFQjCNEZb24-8HcGgbSUynq6hdg0YVeLM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55" y="2528824"/>
            <a:ext cx="1149202" cy="114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860624" y="3023164"/>
            <a:ext cx="896164" cy="65706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887186" y="2833466"/>
            <a:ext cx="896164" cy="65706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6873905" y="2625759"/>
            <a:ext cx="896164" cy="6570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6885152" y="2427920"/>
            <a:ext cx="896164" cy="657068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6457351" y="3560317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Deep</a:t>
            </a:r>
            <a:r>
              <a:rPr lang="fr-FR" b="1" dirty="0" smtClean="0"/>
              <a:t> software</a:t>
            </a:r>
          </a:p>
          <a:p>
            <a:pPr algn="ctr"/>
            <a:r>
              <a:rPr lang="fr-FR" b="1" dirty="0" err="1" smtClean="0"/>
              <a:t>stack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8045330" y="2528824"/>
            <a:ext cx="0" cy="96171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167347" y="2885586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586260" y="3561392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198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http://icons.iconarchive.com/icons/icons8/android/128/Baby-Feet-ico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290" y="3887957"/>
            <a:ext cx="950524" cy="9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Parallel</a:t>
            </a:r>
            <a:r>
              <a:rPr lang="fr-FR" b="1" dirty="0" smtClean="0"/>
              <a:t> </a:t>
            </a:r>
            <a:r>
              <a:rPr lang="fr-FR" b="1" dirty="0" err="1" smtClean="0"/>
              <a:t>systems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111</a:t>
            </a:fld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345864" y="360195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Middlewares</a:t>
            </a:r>
            <a:endParaRPr lang="fr-FR" b="1" dirty="0"/>
          </a:p>
        </p:txBody>
      </p:sp>
      <p:pic>
        <p:nvPicPr>
          <p:cNvPr id="64526" name="Picture 14" descr="http://www.google.fr/url?source=imglanding&amp;ct=img&amp;q=https://camo.githubusercontent.com/f4d9e002c2952b2384d97380e7063eecf6a7af82/68747470733a2f2f662e636c6f75642e6769746875622e636f6d2f6173736574732f333739343830312f323235323934382f63303239306564632d396462322d313165332d383665322d3530313933373561356430632e706e67&amp;sa=X&amp;ei=q-xmVYCiHMj5UqTmgYgL&amp;ved=0CAkQ8wc&amp;usg=AFQjCNEaksygHB5ERrnJjGrnL5a-liQBW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46" y="2631622"/>
            <a:ext cx="779361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1290" y="2862785"/>
            <a:ext cx="814647" cy="5232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f</a:t>
            </a:r>
            <a:r>
              <a:rPr lang="fr-FR" b="1" dirty="0" smtClean="0"/>
              <a:t>(x)/s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5233891" y="3514598"/>
            <a:ext cx="197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Quantity</a:t>
            </a:r>
            <a:r>
              <a:rPr lang="fr-FR" b="1" dirty="0" smtClean="0"/>
              <a:t> of</a:t>
            </a:r>
          </a:p>
          <a:p>
            <a:pPr algn="ctr"/>
            <a:r>
              <a:rPr lang="fr-FR" b="1" dirty="0" err="1"/>
              <a:t>e</a:t>
            </a:r>
            <a:r>
              <a:rPr lang="fr-FR" b="1" dirty="0" err="1" smtClean="0"/>
              <a:t>vents</a:t>
            </a:r>
            <a:r>
              <a:rPr lang="fr-FR" b="1" dirty="0" smtClean="0"/>
              <a:t> over time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7581827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977845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8372374" y="3379227"/>
            <a:ext cx="308266" cy="214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81828" y="3042082"/>
            <a:ext cx="1098813" cy="23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1" name="Connecteur droit avec flèche 70"/>
          <p:cNvCxnSpPr/>
          <p:nvPr/>
        </p:nvCxnSpPr>
        <p:spPr>
          <a:xfrm>
            <a:off x="7735960" y="3110497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24281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/>
          <p:nvPr/>
        </p:nvCxnSpPr>
        <p:spPr>
          <a:xfrm>
            <a:off x="8532439" y="3106032"/>
            <a:ext cx="1" cy="424497"/>
          </a:xfrm>
          <a:prstGeom prst="straightConnector1">
            <a:avLst/>
          </a:prstGeom>
          <a:ln w="53975">
            <a:gradFill>
              <a:gsLst>
                <a:gs pos="50000">
                  <a:srgbClr val="800000"/>
                </a:gs>
                <a:gs pos="0">
                  <a:schemeClr val="accent2"/>
                </a:gs>
                <a:gs pos="100000">
                  <a:schemeClr val="tx1"/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Multy Us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15" y="2768881"/>
            <a:ext cx="720840" cy="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ZoneTexte 78"/>
          <p:cNvSpPr txBox="1"/>
          <p:nvPr/>
        </p:nvSpPr>
        <p:spPr>
          <a:xfrm>
            <a:off x="2286584" y="3551887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Resource </a:t>
            </a:r>
          </a:p>
          <a:p>
            <a:pPr algn="ctr"/>
            <a:r>
              <a:rPr lang="fr-FR" b="1" dirty="0" smtClean="0"/>
              <a:t>sharing</a:t>
            </a:r>
            <a:endParaRPr lang="fr-FR" b="1" dirty="0"/>
          </a:p>
        </p:txBody>
      </p:sp>
      <p:pic>
        <p:nvPicPr>
          <p:cNvPr id="73732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61" y="2276830"/>
            <a:ext cx="1065057" cy="11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ZoneTexte 82"/>
          <p:cNvSpPr txBox="1"/>
          <p:nvPr/>
        </p:nvSpPr>
        <p:spPr>
          <a:xfrm>
            <a:off x="3558432" y="3415705"/>
            <a:ext cx="167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&amp; </a:t>
            </a:r>
            <a:r>
              <a:rPr lang="fr-FR" b="1" dirty="0" err="1" smtClean="0"/>
              <a:t>Distributed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Artchitecture</a:t>
            </a:r>
            <a:endParaRPr lang="fr-FR" b="1" dirty="0" smtClean="0"/>
          </a:p>
        </p:txBody>
      </p:sp>
      <p:sp>
        <p:nvSpPr>
          <p:cNvPr id="47" name="ZoneTexte 46"/>
          <p:cNvSpPr txBox="1"/>
          <p:nvPr/>
        </p:nvSpPr>
        <p:spPr>
          <a:xfrm>
            <a:off x="374599" y="369038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Indeterminism</a:t>
            </a:r>
            <a:endParaRPr lang="fr-FR" b="1" dirty="0"/>
          </a:p>
        </p:txBody>
      </p:sp>
      <p:sp>
        <p:nvSpPr>
          <p:cNvPr id="84" name="Rectangle 83"/>
          <p:cNvSpPr/>
          <p:nvPr/>
        </p:nvSpPr>
        <p:spPr>
          <a:xfrm>
            <a:off x="7581827" y="2789124"/>
            <a:ext cx="1098813" cy="147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112</a:t>
            </a:fld>
            <a:endParaRPr lang="fr-FR" dirty="0"/>
          </a:p>
        </p:txBody>
      </p:sp>
      <p:sp>
        <p:nvSpPr>
          <p:cNvPr id="6" name="Ellipse 5"/>
          <p:cNvSpPr/>
          <p:nvPr/>
        </p:nvSpPr>
        <p:spPr>
          <a:xfrm rot="1217702">
            <a:off x="157942" y="1831931"/>
            <a:ext cx="2177353" cy="2435551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248441" y="2002877"/>
            <a:ext cx="478565" cy="47856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563212" y="2579718"/>
            <a:ext cx="478565" cy="4785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23929" y="3335324"/>
            <a:ext cx="478565" cy="4785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914889" y="2836889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00118" y="2245043"/>
            <a:ext cx="478565" cy="4785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6977" y="3414527"/>
            <a:ext cx="478565" cy="4785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H="1">
            <a:off x="2205570" y="2182803"/>
            <a:ext cx="484530" cy="2217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Population </a:t>
                </a:r>
                <a14:m>
                  <m:oMath xmlns:m="http://schemas.openxmlformats.org/officeDocument/2006/math">
                    <m:r>
                      <a:rPr lang="fr-FR" sz="2000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1866303"/>
                <a:ext cx="172194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534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eur droit avec flèche 17"/>
          <p:cNvCxnSpPr>
            <a:endCxn id="8" idx="6"/>
          </p:cNvCxnSpPr>
          <p:nvPr/>
        </p:nvCxnSpPr>
        <p:spPr>
          <a:xfrm flipH="1">
            <a:off x="2041777" y="2643812"/>
            <a:ext cx="648323" cy="175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Individuals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2367334"/>
                <a:ext cx="1694695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3597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eur droit avec flèche 25"/>
          <p:cNvCxnSpPr/>
          <p:nvPr/>
        </p:nvCxnSpPr>
        <p:spPr>
          <a:xfrm flipH="1" flipV="1">
            <a:off x="1539270" y="3574607"/>
            <a:ext cx="1150830" cy="115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err="1" smtClean="0"/>
                  <a:t>Attribute</a:t>
                </a:r>
                <a:r>
                  <a:rPr lang="fr-FR" sz="2000" b="1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808" y="3522014"/>
                <a:ext cx="183415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322" t="-9231" r="-664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/>
          <p:cNvCxnSpPr/>
          <p:nvPr/>
        </p:nvCxnSpPr>
        <p:spPr>
          <a:xfrm flipH="1">
            <a:off x="3180153" y="3928699"/>
            <a:ext cx="1" cy="420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b="1" dirty="0" smtClean="0"/>
                  <a:t>Probability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  <m:d>
                          <m:dPr>
                            <m:ctrlP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1" i="0" dirty="0" smtClean="0"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</m:d>
                      </m:den>
                    </m:f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𝟐𝟐</m:t>
                    </m:r>
                  </m:oMath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70" y="4397805"/>
                <a:ext cx="3736151" cy="582660"/>
              </a:xfrm>
              <a:prstGeom prst="rect">
                <a:avLst/>
              </a:prstGeom>
              <a:blipFill rotWithShape="0">
                <a:blip r:embed="rId6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Ellipse 19"/>
          <p:cNvSpPr/>
          <p:nvPr/>
        </p:nvSpPr>
        <p:spPr>
          <a:xfrm>
            <a:off x="6807439" y="15458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Ellipse 22"/>
          <p:cNvSpPr/>
          <p:nvPr/>
        </p:nvSpPr>
        <p:spPr>
          <a:xfrm>
            <a:off x="7231945" y="1978174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6972690" y="356780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583511" y="2803706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302716" y="1798249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137465" y="3747729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 rot="1386068">
            <a:off x="6140440" y="1373239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 rot="1386068">
            <a:off x="6384706" y="2632469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20790911">
            <a:off x="5949086" y="3434651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Partition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83" y="4510080"/>
                <a:ext cx="137031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556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eur droit avec flèche 33"/>
          <p:cNvCxnSpPr/>
          <p:nvPr/>
        </p:nvCxnSpPr>
        <p:spPr>
          <a:xfrm flipH="1">
            <a:off x="7592745" y="1622053"/>
            <a:ext cx="380796" cy="2144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Part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883" y="1356458"/>
                <a:ext cx="81387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6767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Set of partitions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𝓧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8" y="5626088"/>
                <a:ext cx="220605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6" t="-9836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14"/>
          <p:cNvCxnSpPr/>
          <p:nvPr/>
        </p:nvCxnSpPr>
        <p:spPr>
          <a:xfrm>
            <a:off x="5601810" y="1225118"/>
            <a:ext cx="2261" cy="4036408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132998" y="5251067"/>
            <a:ext cx="8950042" cy="1045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2714739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2902461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2854202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2624927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2456810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2432276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Ellipse 85"/>
          <p:cNvSpPr/>
          <p:nvPr/>
        </p:nvSpPr>
        <p:spPr>
          <a:xfrm>
            <a:off x="3891278" y="570022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Ellipse 86"/>
          <p:cNvSpPr/>
          <p:nvPr/>
        </p:nvSpPr>
        <p:spPr>
          <a:xfrm>
            <a:off x="4079000" y="596586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8" name="Ellipse 87"/>
          <p:cNvSpPr/>
          <p:nvPr/>
        </p:nvSpPr>
        <p:spPr>
          <a:xfrm>
            <a:off x="4030741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3801466" y="6168433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3633349" y="582096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3608815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2" name="Ellipse 91"/>
          <p:cNvSpPr/>
          <p:nvPr/>
        </p:nvSpPr>
        <p:spPr>
          <a:xfrm>
            <a:off x="5113129" y="561578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3" name="Ellipse 92"/>
          <p:cNvSpPr/>
          <p:nvPr/>
        </p:nvSpPr>
        <p:spPr>
          <a:xfrm>
            <a:off x="5300851" y="5881423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5237174" y="6421732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5" name="Ellipse 94"/>
          <p:cNvSpPr/>
          <p:nvPr/>
        </p:nvSpPr>
        <p:spPr>
          <a:xfrm>
            <a:off x="4985949" y="6198455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4855200" y="5736522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4815248" y="6495653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8" name="Ellipse 97"/>
          <p:cNvSpPr/>
          <p:nvPr/>
        </p:nvSpPr>
        <p:spPr>
          <a:xfrm>
            <a:off x="6336768" y="568591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Ellipse 98"/>
          <p:cNvSpPr/>
          <p:nvPr/>
        </p:nvSpPr>
        <p:spPr>
          <a:xfrm>
            <a:off x="6524490" y="5951558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476231" y="6407427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6223514" y="6045944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6078839" y="5806657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3" name="Ellipse 102"/>
          <p:cNvSpPr/>
          <p:nvPr/>
        </p:nvSpPr>
        <p:spPr>
          <a:xfrm>
            <a:off x="6054305" y="6481348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4" name="Ellipse 103"/>
          <p:cNvSpPr/>
          <p:nvPr/>
        </p:nvSpPr>
        <p:spPr>
          <a:xfrm>
            <a:off x="7522944" y="567083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5" name="Ellipse 104"/>
          <p:cNvSpPr/>
          <p:nvPr/>
        </p:nvSpPr>
        <p:spPr>
          <a:xfrm>
            <a:off x="7710666" y="5936471"/>
            <a:ext cx="179624" cy="1861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789781" y="6487486"/>
            <a:ext cx="179624" cy="18619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7" name="Ellipse 106"/>
          <p:cNvSpPr/>
          <p:nvPr/>
        </p:nvSpPr>
        <p:spPr>
          <a:xfrm>
            <a:off x="7433132" y="6139041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8" name="Ellipse 107"/>
          <p:cNvSpPr/>
          <p:nvPr/>
        </p:nvSpPr>
        <p:spPr>
          <a:xfrm>
            <a:off x="7265015" y="5791570"/>
            <a:ext cx="179624" cy="1861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9" name="Ellipse 108"/>
          <p:cNvSpPr/>
          <p:nvPr/>
        </p:nvSpPr>
        <p:spPr>
          <a:xfrm>
            <a:off x="7163920" y="6388251"/>
            <a:ext cx="179624" cy="186194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0" name="Ellipse 109"/>
          <p:cNvSpPr/>
          <p:nvPr/>
        </p:nvSpPr>
        <p:spPr>
          <a:xfrm rot="1386068">
            <a:off x="2669230" y="5666368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Ellipse 110"/>
          <p:cNvSpPr/>
          <p:nvPr/>
        </p:nvSpPr>
        <p:spPr>
          <a:xfrm rot="1386068">
            <a:off x="2860714" y="593604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/>
          <p:cNvSpPr/>
          <p:nvPr/>
        </p:nvSpPr>
        <p:spPr>
          <a:xfrm rot="1386068">
            <a:off x="2410543" y="5791622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/>
          <p:cNvSpPr/>
          <p:nvPr/>
        </p:nvSpPr>
        <p:spPr>
          <a:xfrm rot="1386068">
            <a:off x="2588016" y="6128217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/>
          <p:cNvSpPr/>
          <p:nvPr/>
        </p:nvSpPr>
        <p:spPr>
          <a:xfrm rot="1386068">
            <a:off x="2814096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Ellipse 114"/>
          <p:cNvSpPr/>
          <p:nvPr/>
        </p:nvSpPr>
        <p:spPr>
          <a:xfrm rot="1386068">
            <a:off x="2394320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Ellipse 115"/>
          <p:cNvSpPr/>
          <p:nvPr/>
        </p:nvSpPr>
        <p:spPr>
          <a:xfrm rot="6657953">
            <a:off x="4927025" y="5445177"/>
            <a:ext cx="515451" cy="8144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Ellipse 117"/>
          <p:cNvSpPr/>
          <p:nvPr/>
        </p:nvSpPr>
        <p:spPr>
          <a:xfrm rot="1386068">
            <a:off x="4031494" y="5936043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Ellipse 118"/>
          <p:cNvSpPr/>
          <p:nvPr/>
        </p:nvSpPr>
        <p:spPr>
          <a:xfrm rot="1386068">
            <a:off x="3758796" y="61282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Ellipse 119"/>
          <p:cNvSpPr/>
          <p:nvPr/>
        </p:nvSpPr>
        <p:spPr>
          <a:xfrm rot="1386068">
            <a:off x="3984876" y="6381724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Ellipse 120"/>
          <p:cNvSpPr/>
          <p:nvPr/>
        </p:nvSpPr>
        <p:spPr>
          <a:xfrm rot="1386068">
            <a:off x="3565100" y="646132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/>
          <p:cNvSpPr/>
          <p:nvPr/>
        </p:nvSpPr>
        <p:spPr>
          <a:xfrm rot="1386068">
            <a:off x="4941774" y="6158239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/>
          <p:cNvSpPr/>
          <p:nvPr/>
        </p:nvSpPr>
        <p:spPr>
          <a:xfrm rot="1386068">
            <a:off x="5189804" y="6381725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/>
          <p:cNvSpPr/>
          <p:nvPr/>
        </p:nvSpPr>
        <p:spPr>
          <a:xfrm rot="1386068">
            <a:off x="4770028" y="6461330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Ellipse 126"/>
          <p:cNvSpPr/>
          <p:nvPr/>
        </p:nvSpPr>
        <p:spPr>
          <a:xfrm rot="1386068">
            <a:off x="6433200" y="6365616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Ellipse 127"/>
          <p:cNvSpPr/>
          <p:nvPr/>
        </p:nvSpPr>
        <p:spPr>
          <a:xfrm rot="1386068">
            <a:off x="6013424" y="644522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Ellipse 128"/>
          <p:cNvSpPr/>
          <p:nvPr/>
        </p:nvSpPr>
        <p:spPr>
          <a:xfrm rot="7718485">
            <a:off x="6906871" y="5728539"/>
            <a:ext cx="1126524" cy="7962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Ellipse 129"/>
          <p:cNvSpPr/>
          <p:nvPr/>
        </p:nvSpPr>
        <p:spPr>
          <a:xfrm rot="1386068">
            <a:off x="7748044" y="6453361"/>
            <a:ext cx="272158" cy="26662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Ellipse 131"/>
          <p:cNvSpPr/>
          <p:nvPr/>
        </p:nvSpPr>
        <p:spPr>
          <a:xfrm rot="6657953">
            <a:off x="6049637" y="5592666"/>
            <a:ext cx="691703" cy="74639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ZoneTexte 132"/>
          <p:cNvSpPr txBox="1"/>
          <p:nvPr/>
        </p:nvSpPr>
        <p:spPr>
          <a:xfrm>
            <a:off x="8171915" y="63315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  <p:sp>
        <p:nvSpPr>
          <p:cNvPr id="134" name="Ellipse 133"/>
          <p:cNvSpPr/>
          <p:nvPr/>
        </p:nvSpPr>
        <p:spPr>
          <a:xfrm rot="4020137">
            <a:off x="3668257" y="5549833"/>
            <a:ext cx="366870" cy="59603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Original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113</a:t>
            </a:fld>
            <a:endParaRPr lang="fr-FR" dirty="0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664680" y="4580737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2038501" y="46763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08507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8590" y="46781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312101" y="468221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380049" y="468453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555020" y="5071401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1514979" y="3429000"/>
          <a:ext cx="5773103" cy="109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7" name="Visio" r:id="rId4" imgW="6667573" imgH="1266740" progId="Visio.Drawing.15">
                  <p:embed/>
                </p:oleObj>
              </mc:Choice>
              <mc:Fallback>
                <p:oleObj name="Visio" r:id="rId4" imgW="6667573" imgH="12667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979" y="3429000"/>
                        <a:ext cx="5773103" cy="1096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31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114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:r>
                  <a:rPr lang="fr-FR" dirty="0" smtClean="0"/>
                  <a:t>T</a:t>
                </a:r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continuous</a:t>
                </a:r>
                <a:endParaRPr lang="fr-FR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4631943"/>
                <a:ext cx="397013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75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Time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2E6CA4"/>
                    </a:solidFill>
                  </a:rPr>
                  <a:t>discrete</a:t>
                </a:r>
                <a:endParaRPr lang="fr-FR" b="1" dirty="0" smtClean="0">
                  <a:solidFill>
                    <a:srgbClr val="2E6CA4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err="1" smtClean="0"/>
                  <a:t>Space</a:t>
                </a:r>
                <a:r>
                  <a:rPr lang="fr-FR" b="1" dirty="0" smtClean="0"/>
                  <a:t>	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1" dirty="0" smtClean="0"/>
                  <a:t>	     </a:t>
                </a:r>
                <a:r>
                  <a:rPr lang="fr-FR" b="1" dirty="0" err="1" smtClean="0">
                    <a:solidFill>
                      <a:srgbClr val="00B050"/>
                    </a:solidFill>
                  </a:rPr>
                  <a:t>discrete</a:t>
                </a:r>
                <a:endParaRPr lang="fr-FR" b="1" dirty="0" smtClean="0">
                  <a:solidFill>
                    <a:srgbClr val="00B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b="1" dirty="0" smtClean="0"/>
                  <a:t>Event types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dirty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b="1" dirty="0" smtClean="0">
                    <a:solidFill>
                      <a:srgbClr val="00B050"/>
                    </a:solidFill>
                  </a:rPr>
                  <a:t>discrete</a:t>
                </a:r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88" y="4631943"/>
                <a:ext cx="331894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287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490954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796482" y="327922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14" y="206556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icroscop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1" y="205391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6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023470" y="1682892"/>
          <a:ext cx="5437357" cy="428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61" name="Visio" r:id="rId4" imgW="7886656" imgH="6210469" progId="Visio.Drawing.15">
                  <p:embed/>
                </p:oleObj>
              </mc:Choice>
              <mc:Fallback>
                <p:oleObj name="Visio" r:id="rId4" imgW="7886656" imgH="62104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3470" y="1682892"/>
                        <a:ext cx="5437357" cy="428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/>
              <a:t>a</a:t>
            </a:r>
            <a:r>
              <a:rPr lang="fr-FR" dirty="0" err="1" smtClean="0"/>
              <a:t>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81000" y="1805940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Original </a:t>
            </a:r>
            <a:r>
              <a:rPr lang="fr-FR" sz="2000" b="1" dirty="0" err="1" smtClean="0"/>
              <a:t>algorithm</a:t>
            </a:r>
            <a:r>
              <a:rPr lang="fr-FR" sz="2000" b="1" dirty="0" smtClean="0"/>
              <a:t>:</a:t>
            </a:r>
          </a:p>
          <a:p>
            <a:r>
              <a:rPr lang="fr-FR" sz="2000" b="1" dirty="0" err="1" smtClean="0"/>
              <a:t>scalar</a:t>
            </a:r>
            <a:r>
              <a:rPr lang="fr-FR" sz="2000" b="1" dirty="0" smtClean="0"/>
              <a:t> values</a:t>
            </a:r>
            <a:endParaRPr lang="fr-FR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445246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 smtClean="0"/>
              <a:t>Objective:</a:t>
            </a:r>
            <a:endParaRPr lang="fr-FR" sz="2000" b="1" dirty="0"/>
          </a:p>
          <a:p>
            <a:r>
              <a:rPr lang="fr-FR" sz="2000" b="1" dirty="0" err="1" smtClean="0"/>
              <a:t>multidimensional</a:t>
            </a:r>
            <a:r>
              <a:rPr lang="fr-FR" sz="2000" b="1" dirty="0" smtClean="0"/>
              <a:t> </a:t>
            </a:r>
          </a:p>
          <a:p>
            <a:r>
              <a:rPr lang="fr-FR" sz="2000" b="1" dirty="0" smtClean="0"/>
              <a:t>values</a:t>
            </a:r>
            <a:endParaRPr lang="fr-FR" sz="2000" b="1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099728" y="2652355"/>
            <a:ext cx="4695532" cy="12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336990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144372" y="268127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234898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249149" y="267784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0" name="ZoneTexte 19"/>
          <p:cNvSpPr txBox="1"/>
          <p:nvPr/>
        </p:nvSpPr>
        <p:spPr>
          <a:xfrm>
            <a:off x="7089097" y="267384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4642527" y="2904638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099728" y="6051504"/>
            <a:ext cx="4695532" cy="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3352639" y="607788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4155424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234898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249149" y="607569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7089097" y="6071700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t5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642527" y="6302492"/>
            <a:ext cx="1740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Time (</a:t>
            </a:r>
            <a:r>
              <a:rPr lang="fr-FR" sz="1400" dirty="0" err="1" smtClean="0"/>
              <a:t>discrete</a:t>
            </a:r>
            <a:r>
              <a:rPr lang="fr-FR" sz="1400" dirty="0" smtClean="0"/>
              <a:t>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519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601781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116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604681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329701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80494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5519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12960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712608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8564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700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48926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753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624209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70714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7554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32474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605936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62095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4000333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99030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41064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219553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207994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53810"/>
            <a:ext cx="344518" cy="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57700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68564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66556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Quality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Measures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871601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Best </a:t>
            </a:r>
            <a:r>
              <a:rPr lang="fr-FR" sz="1600" b="1" dirty="0" err="1" smtClean="0">
                <a:solidFill>
                  <a:srgbClr val="FF0000"/>
                </a:solidFill>
              </a:rPr>
              <a:t>Cut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98979" y="51657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Partition</a:t>
            </a: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Computation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72623" y="516571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Visualization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Technique</a:t>
            </a:r>
            <a:endParaRPr lang="fr-FR" sz="1600" b="1" dirty="0"/>
          </a:p>
        </p:txBody>
      </p:sp>
      <p:cxnSp>
        <p:nvCxnSpPr>
          <p:cNvPr id="39" name="Connecteur en arc 38"/>
          <p:cNvCxnSpPr>
            <a:endCxn id="48" idx="2"/>
          </p:cNvCxnSpPr>
          <p:nvPr/>
        </p:nvCxnSpPr>
        <p:spPr>
          <a:xfrm rot="10800000" flipV="1">
            <a:off x="2579488" y="5440358"/>
            <a:ext cx="5117924" cy="310127"/>
          </a:xfrm>
          <a:prstGeom prst="curvedConnector4">
            <a:avLst>
              <a:gd name="adj1" fmla="val 13505"/>
              <a:gd name="adj2" fmla="val 252338"/>
            </a:avLst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998540" y="5717140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i="1" dirty="0" smtClean="0">
                <a:solidFill>
                  <a:schemeClr val="accent4"/>
                </a:solidFill>
              </a:rPr>
              <a:t>p</a:t>
            </a:r>
            <a:endParaRPr lang="fr-FR" sz="24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85" y="2570505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78" y="1573405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81" y="4298425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674968" y="2249218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79207" y="322392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56101" y="309832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Obervation</a:t>
            </a:r>
            <a:endParaRPr lang="fr-FR" b="1" dirty="0"/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83" y="168133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166879" y="1454373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391584" y="2238799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060649" y="2317650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23993" y="3444033"/>
            <a:ext cx="410272" cy="39059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10912" y="4592933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361047" y="2675870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Abstraction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19462" y="3244270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775217" y="5501198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pic>
        <p:nvPicPr>
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60" y="3574660"/>
            <a:ext cx="1274704" cy="12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1" y="1730819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9207" y="3969057"/>
            <a:ext cx="5706041" cy="1872635"/>
          </a:xfrm>
          <a:prstGeom prst="rect">
            <a:avLst/>
          </a:prstGeom>
          <a:solidFill>
            <a:schemeClr val="bg1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5195064" y="3467754"/>
            <a:ext cx="304042" cy="477997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9" y="4109788"/>
            <a:ext cx="1062844" cy="1025492"/>
          </a:xfrm>
          <a:prstGeom prst="rect">
            <a:avLst/>
          </a:prstGeom>
        </p:spPr>
      </p:pic>
      <p:cxnSp>
        <p:nvCxnSpPr>
          <p:cNvPr id="33" name="Connecteur droit avec flèche 32"/>
          <p:cNvCxnSpPr/>
          <p:nvPr/>
        </p:nvCxnSpPr>
        <p:spPr>
          <a:xfrm flipV="1">
            <a:off x="1777514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2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56" y="4188277"/>
            <a:ext cx="911169" cy="91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7" y="4176718"/>
            <a:ext cx="934288" cy="9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cteur droit avec flèche 34"/>
          <p:cNvCxnSpPr/>
          <p:nvPr/>
        </p:nvCxnSpPr>
        <p:spPr>
          <a:xfrm flipV="1">
            <a:off x="3198463" y="462253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4619294" y="4626424"/>
            <a:ext cx="344518" cy="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eye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92" y="4237288"/>
            <a:ext cx="773302" cy="77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ZoneTexte 37"/>
          <p:cNvSpPr txBox="1"/>
          <p:nvPr/>
        </p:nvSpPr>
        <p:spPr>
          <a:xfrm>
            <a:off x="708298" y="513528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Quality</a:t>
            </a:r>
            <a:endParaRPr lang="fr-FR" sz="1600" b="1" dirty="0" smtClean="0"/>
          </a:p>
          <a:p>
            <a:pPr algn="ctr"/>
            <a:r>
              <a:rPr lang="fr-FR" sz="1600" b="1" dirty="0" err="1" smtClean="0"/>
              <a:t>Measures</a:t>
            </a:r>
            <a:endParaRPr lang="fr-FR" sz="16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871601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Best </a:t>
            </a:r>
            <a:r>
              <a:rPr lang="fr-FR" sz="1600" b="1" dirty="0" err="1" smtClean="0"/>
              <a:t>Cut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398979" y="5134435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Partition</a:t>
            </a:r>
          </a:p>
          <a:p>
            <a:pPr algn="ctr"/>
            <a:r>
              <a:rPr lang="fr-FR" sz="1600" b="1" dirty="0" smtClean="0"/>
              <a:t>Computation</a:t>
            </a:r>
            <a:endParaRPr lang="fr-FR" sz="16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4772623" y="513443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>
                <a:solidFill>
                  <a:srgbClr val="FF0000"/>
                </a:solidFill>
              </a:rPr>
              <a:t>Visualization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1600" b="1" dirty="0" smtClean="0">
                <a:solidFill>
                  <a:srgbClr val="FF0000"/>
                </a:solidFill>
              </a:rPr>
              <a:t>Technique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~1500 </a:t>
            </a:r>
            <a:r>
              <a:rPr lang="fr-FR" dirty="0" err="1" smtClean="0"/>
              <a:t>resources</a:t>
            </a:r>
            <a:endParaRPr lang="fr-FR" dirty="0"/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~700 </a:t>
            </a:r>
            <a:r>
              <a:rPr lang="fr-FR" dirty="0" err="1" smtClean="0"/>
              <a:t>resources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~20 second </a:t>
            </a:r>
            <a:r>
              <a:rPr lang="fr-FR" dirty="0" err="1" smtClean="0"/>
              <a:t>preprocess</a:t>
            </a:r>
            <a:endParaRPr lang="fr-FR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smtClean="0"/>
              <a:t>Temporal:</a:t>
            </a:r>
            <a:r>
              <a:rPr lang="fr-FR" dirty="0" smtClean="0"/>
              <a:t> ~ 100 000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100 time slices</a:t>
            </a:r>
          </a:p>
          <a:p>
            <a:pPr lvl="1"/>
            <a:r>
              <a:rPr lang="fr-FR" b="1" dirty="0" err="1" smtClean="0"/>
              <a:t>Spatiotemporal</a:t>
            </a:r>
            <a:r>
              <a:rPr lang="fr-FR" b="1" dirty="0" smtClean="0"/>
              <a:t>:</a:t>
            </a:r>
            <a:r>
              <a:rPr lang="fr-FR" dirty="0" smtClean="0"/>
              <a:t> ~10 000 </a:t>
            </a:r>
            <a:r>
              <a:rPr lang="fr-FR" dirty="0" err="1" smtClean="0"/>
              <a:t>resources</a:t>
            </a:r>
            <a:r>
              <a:rPr lang="fr-FR" dirty="0" smtClean="0"/>
              <a:t>, 10 </a:t>
            </a:r>
            <a:r>
              <a:rPr lang="fr-FR" dirty="0" err="1" smtClean="0"/>
              <a:t>event</a:t>
            </a:r>
            <a:r>
              <a:rPr lang="fr-FR" dirty="0" smtClean="0"/>
              <a:t> types, 30 time slices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Without</a:t>
            </a:r>
            <a:r>
              <a:rPr lang="fr-FR" b="1" dirty="0">
                <a:solidFill>
                  <a:srgbClr val="FF000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dirty="0" smtClean="0"/>
              <a:t>a few minute </a:t>
            </a:r>
            <a:r>
              <a:rPr lang="fr-FR" dirty="0" err="1" smtClean="0"/>
              <a:t>preprocess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5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necteur droit 38"/>
          <p:cNvCxnSpPr/>
          <p:nvPr/>
        </p:nvCxnSpPr>
        <p:spPr>
          <a:xfrm flipV="1">
            <a:off x="1610045" y="5318831"/>
            <a:ext cx="609600" cy="628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structure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119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610045" y="3432932"/>
            <a:ext cx="0" cy="2514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610045" y="5947532"/>
            <a:ext cx="5473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1694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327437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327958" y="59450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381538" y="59551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80048" y="594347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1141399" y="37226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137424" y="45132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157591" y="5303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214616" y="307128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338464" y="2912552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494915" y="277285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662355" y="263315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J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fr-FR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555019" y="6330343"/>
            <a:ext cx="174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464234" y="429620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Space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 rot="18889622">
            <a:off x="375402" y="279821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1533525"/>
                <a:ext cx="715327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ZoneTexte 26"/>
          <p:cNvSpPr txBox="1"/>
          <p:nvPr/>
        </p:nvSpPr>
        <p:spPr>
          <a:xfrm>
            <a:off x="1819408" y="2487179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rgbClr val="7030A0"/>
                </a:solidFill>
              </a:rPr>
              <a:t>J</a:t>
            </a:r>
            <a:r>
              <a:rPr lang="fr-FR" sz="1400" dirty="0">
                <a:solidFill>
                  <a:srgbClr val="7030A0"/>
                </a:solidFill>
              </a:rPr>
              <a:t>5</a:t>
            </a:r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1610045" y="2720618"/>
            <a:ext cx="730164" cy="7123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1701043" y="2762243"/>
          <a:ext cx="6225453" cy="319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78" name="Visio" r:id="rId5" imgW="7391371" imgH="3791093" progId="Visio.Drawing.15">
                  <p:embed/>
                </p:oleObj>
              </mc:Choice>
              <mc:Fallback>
                <p:oleObj name="Visio" r:id="rId5" imgW="7391371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043" y="2762243"/>
                        <a:ext cx="6225453" cy="3192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3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err="1" smtClean="0"/>
              <a:t>overviews</a:t>
            </a:r>
            <a:r>
              <a:rPr lang="fr-FR" dirty="0" smtClean="0"/>
              <a:t> are not </a:t>
            </a:r>
            <a:r>
              <a:rPr lang="fr-FR" dirty="0" err="1" smtClean="0"/>
              <a:t>satisfying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13380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</a:p>
          <a:p>
            <a:pPr marL="0" indent="0">
              <a:buNone/>
            </a:pPr>
            <a:r>
              <a:rPr lang="fr-FR" sz="4000" b="1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33" y="1587062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240358" y="2195300"/>
            <a:ext cx="1347318" cy="31604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208690" y="1587062"/>
            <a:ext cx="3478924" cy="7462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402" name="Picture 2" descr="http://www.google.fr/url?source=imglanding&amp;ct=img&amp;q=http://www.clipartbest.com/cliparts/KTn/eLr/KTneLrbbc.png&amp;sa=X&amp;ei=phBvVcfaDqbgywOL54K4Cg&amp;ved=0CAkQ8wc4IA&amp;usg=AFQjCNE3UIR_dtjRamf5ccfyrenlTHf0V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48" y="1554284"/>
            <a:ext cx="933505" cy="8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8" y="4541389"/>
            <a:ext cx="1098209" cy="10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91" y="4572385"/>
            <a:ext cx="1067214" cy="10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168" y="4356339"/>
            <a:ext cx="1449234" cy="14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48127" y="3478284"/>
            <a:ext cx="74478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 smtClean="0"/>
              <a:t>3 </a:t>
            </a:r>
            <a:r>
              <a:rPr lang="fr-FR" sz="4400" b="1" dirty="0" err="1" smtClean="0"/>
              <a:t>factors</a:t>
            </a:r>
            <a:r>
              <a:rPr lang="fr-FR" sz="4400" b="1" dirty="0" smtClean="0"/>
              <a:t> </a:t>
            </a:r>
            <a:r>
              <a:rPr lang="fr-FR" sz="4400" b="1" dirty="0" err="1">
                <a:solidFill>
                  <a:srgbClr val="FF0000"/>
                </a:solidFill>
              </a:rPr>
              <a:t>O</a:t>
            </a:r>
            <a:r>
              <a:rPr lang="fr-FR" sz="4400" b="1" dirty="0" err="1" smtClean="0">
                <a:solidFill>
                  <a:srgbClr val="FF0000"/>
                </a:solidFill>
              </a:rPr>
              <a:t>x</a:t>
            </a:r>
            <a:r>
              <a:rPr lang="fr-FR" sz="4400" b="1" dirty="0" smtClean="0"/>
              <a:t> are </a:t>
            </a:r>
            <a:r>
              <a:rPr lang="fr-FR" sz="4400" b="1" dirty="0" err="1" smtClean="0"/>
              <a:t>responsible</a:t>
            </a:r>
            <a:endParaRPr lang="fr-FR" sz="4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983332" y="5892582"/>
            <a:ext cx="2820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O1. </a:t>
            </a:r>
            <a:r>
              <a:rPr lang="fr-FR" sz="2000" b="1" dirty="0" err="1" smtClean="0"/>
              <a:t>Screen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</a:t>
            </a:r>
            <a:r>
              <a:rPr lang="fr-FR" sz="2000" b="1" dirty="0" err="1" smtClean="0"/>
              <a:t>resolution</a:t>
            </a:r>
            <a:endParaRPr lang="fr-FR" sz="20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443601" y="5892582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O2.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       performance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787439" y="5892582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/>
              <a:t>O3. </a:t>
            </a:r>
            <a:r>
              <a:rPr lang="fr-FR" sz="2000" b="1" dirty="0" err="1" smtClean="0"/>
              <a:t>Analyst</a:t>
            </a:r>
            <a:endParaRPr lang="fr-FR" sz="2000" b="1" dirty="0" smtClean="0"/>
          </a:p>
          <a:p>
            <a:pPr algn="ctr"/>
            <a:r>
              <a:rPr lang="fr-FR" sz="2000" b="1" dirty="0"/>
              <a:t> </a:t>
            </a:r>
            <a:r>
              <a:rPr lang="fr-FR" sz="2000" b="1" dirty="0" smtClean="0"/>
              <a:t>               </a:t>
            </a:r>
            <a:r>
              <a:rPr lang="fr-FR" sz="2000" b="1" dirty="0" err="1" smtClean="0"/>
              <a:t>capabilities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9703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persistent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120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6" y="1453546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google.fr/url?source=imglanding&amp;ct=img&amp;q=https://cdn2.iconfinder.com/data/icons/windows-8-metro-style/128/database.png&amp;sa=X&amp;ei=X-FkVZa9LML-Urv5gOAO&amp;ved=0CAkQ8wc&amp;usg=AFQjCNGkmcs8dzqs71J701aqLJSait-ex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73" y="1654403"/>
            <a:ext cx="906462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75" y="1776205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255993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183725" y="2107634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V="1">
            <a:off x="5812256" y="210394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33" y="1519173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604" y="3859582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s://camo.githubusercontent.com/5ae5ccd3db74db855491b71855f9f25bca07e54d/68747470733a2f2f662e636c6f75642e6769746875622e636f6d2f6173736574732f333633363631312f313130373039362f36313130333533632d313935362d313165332d393930342d3536366266373038626338372e706e67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5" y="4536440"/>
            <a:ext cx="617585" cy="66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eur droit avec flèche 28"/>
          <p:cNvCxnSpPr/>
          <p:nvPr/>
        </p:nvCxnSpPr>
        <p:spPr>
          <a:xfrm flipV="1">
            <a:off x="2677726" y="4360333"/>
            <a:ext cx="2378372" cy="5559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837" y="1532754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avec flèche 30"/>
          <p:cNvCxnSpPr/>
          <p:nvPr/>
        </p:nvCxnSpPr>
        <p:spPr>
          <a:xfrm flipV="1">
            <a:off x="7121038" y="2103589"/>
            <a:ext cx="597841" cy="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43" y="1532699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85" y="1918161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32" y="1968936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8" y="2291460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28" y="2267832"/>
            <a:ext cx="487011" cy="4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/>
          <p:cNvSpPr txBox="1"/>
          <p:nvPr/>
        </p:nvSpPr>
        <p:spPr>
          <a:xfrm>
            <a:off x="166619" y="190102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First Time: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166619" y="4683253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Other</a:t>
            </a:r>
            <a:r>
              <a:rPr lang="fr-FR" b="1" dirty="0" smtClean="0"/>
              <a:t> Times:</a:t>
            </a:r>
            <a:endParaRPr lang="fr-FR" b="1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2677726" y="5037198"/>
            <a:ext cx="2387279" cy="570751"/>
          </a:xfrm>
          <a:prstGeom prst="straightConnector1">
            <a:avLst/>
          </a:prstGeom>
          <a:ln w="44450">
            <a:solidFill>
              <a:srgbClr val="66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orme libre 45"/>
          <p:cNvSpPr/>
          <p:nvPr/>
        </p:nvSpPr>
        <p:spPr>
          <a:xfrm>
            <a:off x="5269134" y="5024151"/>
            <a:ext cx="363279" cy="352425"/>
          </a:xfrm>
          <a:custGeom>
            <a:avLst/>
            <a:gdLst>
              <a:gd name="connsiteX0" fmla="*/ 0 w 363279"/>
              <a:gd name="connsiteY0" fmla="*/ 352425 h 352425"/>
              <a:gd name="connsiteX1" fmla="*/ 114300 w 363279"/>
              <a:gd name="connsiteY1" fmla="*/ 323850 h 352425"/>
              <a:gd name="connsiteX2" fmla="*/ 142875 w 363279"/>
              <a:gd name="connsiteY2" fmla="*/ 314325 h 352425"/>
              <a:gd name="connsiteX3" fmla="*/ 171450 w 363279"/>
              <a:gd name="connsiteY3" fmla="*/ 304800 h 352425"/>
              <a:gd name="connsiteX4" fmla="*/ 228600 w 363279"/>
              <a:gd name="connsiteY4" fmla="*/ 276225 h 352425"/>
              <a:gd name="connsiteX5" fmla="*/ 247650 w 363279"/>
              <a:gd name="connsiteY5" fmla="*/ 219075 h 352425"/>
              <a:gd name="connsiteX6" fmla="*/ 266700 w 363279"/>
              <a:gd name="connsiteY6" fmla="*/ 190500 h 352425"/>
              <a:gd name="connsiteX7" fmla="*/ 295275 w 363279"/>
              <a:gd name="connsiteY7" fmla="*/ 133350 h 352425"/>
              <a:gd name="connsiteX8" fmla="*/ 323850 w 363279"/>
              <a:gd name="connsiteY8" fmla="*/ 123825 h 352425"/>
              <a:gd name="connsiteX9" fmla="*/ 361950 w 363279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3279" h="352425">
                <a:moveTo>
                  <a:pt x="0" y="352425"/>
                </a:moveTo>
                <a:cubicBezTo>
                  <a:pt x="76957" y="339599"/>
                  <a:pt x="38828" y="349007"/>
                  <a:pt x="114300" y="323850"/>
                </a:cubicBezTo>
                <a:lnTo>
                  <a:pt x="142875" y="314325"/>
                </a:lnTo>
                <a:cubicBezTo>
                  <a:pt x="152400" y="311150"/>
                  <a:pt x="163096" y="310369"/>
                  <a:pt x="171450" y="304800"/>
                </a:cubicBezTo>
                <a:cubicBezTo>
                  <a:pt x="208379" y="280181"/>
                  <a:pt x="189165" y="289370"/>
                  <a:pt x="228600" y="276225"/>
                </a:cubicBezTo>
                <a:cubicBezTo>
                  <a:pt x="234950" y="257175"/>
                  <a:pt x="236511" y="235783"/>
                  <a:pt x="247650" y="219075"/>
                </a:cubicBezTo>
                <a:cubicBezTo>
                  <a:pt x="254000" y="209550"/>
                  <a:pt x="261580" y="200739"/>
                  <a:pt x="266700" y="190500"/>
                </a:cubicBezTo>
                <a:cubicBezTo>
                  <a:pt x="278204" y="167493"/>
                  <a:pt x="272527" y="151548"/>
                  <a:pt x="295275" y="133350"/>
                </a:cubicBezTo>
                <a:cubicBezTo>
                  <a:pt x="303115" y="127078"/>
                  <a:pt x="314325" y="127000"/>
                  <a:pt x="323850" y="123825"/>
                </a:cubicBezTo>
                <a:cubicBezTo>
                  <a:pt x="374278" y="48183"/>
                  <a:pt x="361950" y="89570"/>
                  <a:pt x="361950" y="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Forme libre 46"/>
          <p:cNvSpPr/>
          <p:nvPr/>
        </p:nvSpPr>
        <p:spPr>
          <a:xfrm>
            <a:off x="5697759" y="5043201"/>
            <a:ext cx="352425" cy="200025"/>
          </a:xfrm>
          <a:custGeom>
            <a:avLst/>
            <a:gdLst>
              <a:gd name="connsiteX0" fmla="*/ 0 w 352425"/>
              <a:gd name="connsiteY0" fmla="*/ 0 h 200025"/>
              <a:gd name="connsiteX1" fmla="*/ 28575 w 352425"/>
              <a:gd name="connsiteY1" fmla="*/ 47625 h 200025"/>
              <a:gd name="connsiteX2" fmla="*/ 38100 w 352425"/>
              <a:gd name="connsiteY2" fmla="*/ 76200 h 200025"/>
              <a:gd name="connsiteX3" fmla="*/ 95250 w 352425"/>
              <a:gd name="connsiteY3" fmla="*/ 104775 h 200025"/>
              <a:gd name="connsiteX4" fmla="*/ 142875 w 352425"/>
              <a:gd name="connsiteY4" fmla="*/ 142875 h 200025"/>
              <a:gd name="connsiteX5" fmla="*/ 161925 w 352425"/>
              <a:gd name="connsiteY5" fmla="*/ 171450 h 200025"/>
              <a:gd name="connsiteX6" fmla="*/ 190500 w 352425"/>
              <a:gd name="connsiteY6" fmla="*/ 180975 h 200025"/>
              <a:gd name="connsiteX7" fmla="*/ 219075 w 352425"/>
              <a:gd name="connsiteY7" fmla="*/ 200025 h 200025"/>
              <a:gd name="connsiteX8" fmla="*/ 304800 w 352425"/>
              <a:gd name="connsiteY8" fmla="*/ 190500 h 200025"/>
              <a:gd name="connsiteX9" fmla="*/ 333375 w 352425"/>
              <a:gd name="connsiteY9" fmla="*/ 171450 h 200025"/>
              <a:gd name="connsiteX10" fmla="*/ 352425 w 352425"/>
              <a:gd name="connsiteY10" fmla="*/ 14287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2425" h="200025">
                <a:moveTo>
                  <a:pt x="0" y="0"/>
                </a:moveTo>
                <a:cubicBezTo>
                  <a:pt x="9525" y="15875"/>
                  <a:pt x="20296" y="31066"/>
                  <a:pt x="28575" y="47625"/>
                </a:cubicBezTo>
                <a:cubicBezTo>
                  <a:pt x="33065" y="56605"/>
                  <a:pt x="31828" y="68360"/>
                  <a:pt x="38100" y="76200"/>
                </a:cubicBezTo>
                <a:cubicBezTo>
                  <a:pt x="51529" y="92986"/>
                  <a:pt x="76426" y="98500"/>
                  <a:pt x="95250" y="104775"/>
                </a:cubicBezTo>
                <a:cubicBezTo>
                  <a:pt x="149845" y="186667"/>
                  <a:pt x="77150" y="90295"/>
                  <a:pt x="142875" y="142875"/>
                </a:cubicBezTo>
                <a:cubicBezTo>
                  <a:pt x="151814" y="150026"/>
                  <a:pt x="152986" y="164299"/>
                  <a:pt x="161925" y="171450"/>
                </a:cubicBezTo>
                <a:cubicBezTo>
                  <a:pt x="169765" y="177722"/>
                  <a:pt x="181520" y="176485"/>
                  <a:pt x="190500" y="180975"/>
                </a:cubicBezTo>
                <a:cubicBezTo>
                  <a:pt x="200739" y="186095"/>
                  <a:pt x="209550" y="193675"/>
                  <a:pt x="219075" y="200025"/>
                </a:cubicBezTo>
                <a:cubicBezTo>
                  <a:pt x="247650" y="196850"/>
                  <a:pt x="276908" y="197473"/>
                  <a:pt x="304800" y="190500"/>
                </a:cubicBezTo>
                <a:cubicBezTo>
                  <a:pt x="315906" y="187724"/>
                  <a:pt x="325280" y="179545"/>
                  <a:pt x="333375" y="171450"/>
                </a:cubicBezTo>
                <a:cubicBezTo>
                  <a:pt x="341470" y="163355"/>
                  <a:pt x="352425" y="142875"/>
                  <a:pt x="352425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Forme libre 47"/>
          <p:cNvSpPr/>
          <p:nvPr/>
        </p:nvSpPr>
        <p:spPr>
          <a:xfrm>
            <a:off x="5907309" y="5309901"/>
            <a:ext cx="161925" cy="428625"/>
          </a:xfrm>
          <a:custGeom>
            <a:avLst/>
            <a:gdLst>
              <a:gd name="connsiteX0" fmla="*/ 123825 w 161925"/>
              <a:gd name="connsiteY0" fmla="*/ 0 h 428625"/>
              <a:gd name="connsiteX1" fmla="*/ 76200 w 161925"/>
              <a:gd name="connsiteY1" fmla="*/ 28575 h 428625"/>
              <a:gd name="connsiteX2" fmla="*/ 66675 w 161925"/>
              <a:gd name="connsiteY2" fmla="*/ 57150 h 428625"/>
              <a:gd name="connsiteX3" fmla="*/ 57150 w 161925"/>
              <a:gd name="connsiteY3" fmla="*/ 152400 h 428625"/>
              <a:gd name="connsiteX4" fmla="*/ 38100 w 161925"/>
              <a:gd name="connsiteY4" fmla="*/ 209550 h 428625"/>
              <a:gd name="connsiteX5" fmla="*/ 9525 w 161925"/>
              <a:gd name="connsiteY5" fmla="*/ 295275 h 428625"/>
              <a:gd name="connsiteX6" fmla="*/ 0 w 161925"/>
              <a:gd name="connsiteY6" fmla="*/ 323850 h 428625"/>
              <a:gd name="connsiteX7" fmla="*/ 38100 w 161925"/>
              <a:gd name="connsiteY7" fmla="*/ 371475 h 428625"/>
              <a:gd name="connsiteX8" fmla="*/ 104775 w 161925"/>
              <a:gd name="connsiteY8" fmla="*/ 419100 h 428625"/>
              <a:gd name="connsiteX9" fmla="*/ 161925 w 161925"/>
              <a:gd name="connsiteY9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925" h="428625">
                <a:moveTo>
                  <a:pt x="123825" y="0"/>
                </a:moveTo>
                <a:cubicBezTo>
                  <a:pt x="107950" y="9525"/>
                  <a:pt x="89291" y="15484"/>
                  <a:pt x="76200" y="28575"/>
                </a:cubicBezTo>
                <a:cubicBezTo>
                  <a:pt x="69100" y="35675"/>
                  <a:pt x="68202" y="47227"/>
                  <a:pt x="66675" y="57150"/>
                </a:cubicBezTo>
                <a:cubicBezTo>
                  <a:pt x="61823" y="88687"/>
                  <a:pt x="63030" y="121038"/>
                  <a:pt x="57150" y="152400"/>
                </a:cubicBezTo>
                <a:cubicBezTo>
                  <a:pt x="53449" y="172137"/>
                  <a:pt x="44450" y="190500"/>
                  <a:pt x="38100" y="209550"/>
                </a:cubicBezTo>
                <a:lnTo>
                  <a:pt x="9525" y="295275"/>
                </a:lnTo>
                <a:lnTo>
                  <a:pt x="0" y="323850"/>
                </a:lnTo>
                <a:cubicBezTo>
                  <a:pt x="23941" y="395674"/>
                  <a:pt x="-11139" y="309927"/>
                  <a:pt x="38100" y="371475"/>
                </a:cubicBezTo>
                <a:cubicBezTo>
                  <a:pt x="74490" y="416963"/>
                  <a:pt x="-2931" y="401149"/>
                  <a:pt x="104775" y="419100"/>
                </a:cubicBezTo>
                <a:lnTo>
                  <a:pt x="161925" y="428625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5526309" y="5719476"/>
            <a:ext cx="447675" cy="142875"/>
          </a:xfrm>
          <a:custGeom>
            <a:avLst/>
            <a:gdLst>
              <a:gd name="connsiteX0" fmla="*/ 447675 w 447675"/>
              <a:gd name="connsiteY0" fmla="*/ 85725 h 142875"/>
              <a:gd name="connsiteX1" fmla="*/ 342900 w 447675"/>
              <a:gd name="connsiteY1" fmla="*/ 28575 h 142875"/>
              <a:gd name="connsiteX2" fmla="*/ 285750 w 447675"/>
              <a:gd name="connsiteY2" fmla="*/ 0 h 142875"/>
              <a:gd name="connsiteX3" fmla="*/ 142875 w 447675"/>
              <a:gd name="connsiteY3" fmla="*/ 9525 h 142875"/>
              <a:gd name="connsiteX4" fmla="*/ 85725 w 447675"/>
              <a:gd name="connsiteY4" fmla="*/ 28575 h 142875"/>
              <a:gd name="connsiteX5" fmla="*/ 66675 w 447675"/>
              <a:gd name="connsiteY5" fmla="*/ 57150 h 142875"/>
              <a:gd name="connsiteX6" fmla="*/ 38100 w 447675"/>
              <a:gd name="connsiteY6" fmla="*/ 66675 h 142875"/>
              <a:gd name="connsiteX7" fmla="*/ 19050 w 447675"/>
              <a:gd name="connsiteY7" fmla="*/ 123825 h 142875"/>
              <a:gd name="connsiteX8" fmla="*/ 0 w 447675"/>
              <a:gd name="connsiteY8" fmla="*/ 142875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675" h="142875">
                <a:moveTo>
                  <a:pt x="447675" y="85725"/>
                </a:moveTo>
                <a:cubicBezTo>
                  <a:pt x="412750" y="66675"/>
                  <a:pt x="377441" y="48313"/>
                  <a:pt x="342900" y="28575"/>
                </a:cubicBezTo>
                <a:cubicBezTo>
                  <a:pt x="291199" y="-968"/>
                  <a:pt x="338141" y="17464"/>
                  <a:pt x="285750" y="0"/>
                </a:cubicBezTo>
                <a:cubicBezTo>
                  <a:pt x="238125" y="3175"/>
                  <a:pt x="190126" y="2775"/>
                  <a:pt x="142875" y="9525"/>
                </a:cubicBezTo>
                <a:cubicBezTo>
                  <a:pt x="122996" y="12365"/>
                  <a:pt x="85725" y="28575"/>
                  <a:pt x="85725" y="28575"/>
                </a:cubicBezTo>
                <a:cubicBezTo>
                  <a:pt x="79375" y="38100"/>
                  <a:pt x="75614" y="49999"/>
                  <a:pt x="66675" y="57150"/>
                </a:cubicBezTo>
                <a:cubicBezTo>
                  <a:pt x="58835" y="63422"/>
                  <a:pt x="43936" y="58505"/>
                  <a:pt x="38100" y="66675"/>
                </a:cubicBezTo>
                <a:cubicBezTo>
                  <a:pt x="26428" y="83015"/>
                  <a:pt x="25400" y="104775"/>
                  <a:pt x="19050" y="123825"/>
                </a:cubicBezTo>
                <a:cubicBezTo>
                  <a:pt x="16210" y="132344"/>
                  <a:pt x="6350" y="136525"/>
                  <a:pt x="0" y="1428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5250084" y="5452776"/>
            <a:ext cx="228600" cy="361950"/>
          </a:xfrm>
          <a:custGeom>
            <a:avLst/>
            <a:gdLst>
              <a:gd name="connsiteX0" fmla="*/ 0 w 228600"/>
              <a:gd name="connsiteY0" fmla="*/ 0 h 361950"/>
              <a:gd name="connsiteX1" fmla="*/ 47625 w 228600"/>
              <a:gd name="connsiteY1" fmla="*/ 19050 h 361950"/>
              <a:gd name="connsiteX2" fmla="*/ 104775 w 228600"/>
              <a:gd name="connsiteY2" fmla="*/ 38100 h 361950"/>
              <a:gd name="connsiteX3" fmla="*/ 133350 w 228600"/>
              <a:gd name="connsiteY3" fmla="*/ 123825 h 361950"/>
              <a:gd name="connsiteX4" fmla="*/ 142875 w 228600"/>
              <a:gd name="connsiteY4" fmla="*/ 152400 h 361950"/>
              <a:gd name="connsiteX5" fmla="*/ 161925 w 228600"/>
              <a:gd name="connsiteY5" fmla="*/ 180975 h 361950"/>
              <a:gd name="connsiteX6" fmla="*/ 171450 w 228600"/>
              <a:gd name="connsiteY6" fmla="*/ 209550 h 361950"/>
              <a:gd name="connsiteX7" fmla="*/ 209550 w 228600"/>
              <a:gd name="connsiteY7" fmla="*/ 266700 h 361950"/>
              <a:gd name="connsiteX8" fmla="*/ 228600 w 228600"/>
              <a:gd name="connsiteY8" fmla="*/ 295275 h 361950"/>
              <a:gd name="connsiteX9" fmla="*/ 228600 w 228600"/>
              <a:gd name="connsiteY9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600" h="361950">
                <a:moveTo>
                  <a:pt x="0" y="0"/>
                </a:moveTo>
                <a:cubicBezTo>
                  <a:pt x="15875" y="6350"/>
                  <a:pt x="31557" y="13207"/>
                  <a:pt x="47625" y="19050"/>
                </a:cubicBezTo>
                <a:cubicBezTo>
                  <a:pt x="66496" y="25912"/>
                  <a:pt x="104775" y="38100"/>
                  <a:pt x="104775" y="38100"/>
                </a:cubicBezTo>
                <a:lnTo>
                  <a:pt x="133350" y="123825"/>
                </a:lnTo>
                <a:cubicBezTo>
                  <a:pt x="136525" y="133350"/>
                  <a:pt x="137306" y="144046"/>
                  <a:pt x="142875" y="152400"/>
                </a:cubicBezTo>
                <a:cubicBezTo>
                  <a:pt x="149225" y="161925"/>
                  <a:pt x="156805" y="170736"/>
                  <a:pt x="161925" y="180975"/>
                </a:cubicBezTo>
                <a:cubicBezTo>
                  <a:pt x="166415" y="189955"/>
                  <a:pt x="166574" y="200773"/>
                  <a:pt x="171450" y="209550"/>
                </a:cubicBezTo>
                <a:cubicBezTo>
                  <a:pt x="182569" y="229564"/>
                  <a:pt x="196850" y="247650"/>
                  <a:pt x="209550" y="266700"/>
                </a:cubicBezTo>
                <a:cubicBezTo>
                  <a:pt x="215900" y="276225"/>
                  <a:pt x="228600" y="283827"/>
                  <a:pt x="228600" y="295275"/>
                </a:cubicBezTo>
                <a:lnTo>
                  <a:pt x="228600" y="36195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459634" y="5367051"/>
            <a:ext cx="221117" cy="266700"/>
          </a:xfrm>
          <a:custGeom>
            <a:avLst/>
            <a:gdLst>
              <a:gd name="connsiteX0" fmla="*/ 114300 w 221117"/>
              <a:gd name="connsiteY0" fmla="*/ 9525 h 266700"/>
              <a:gd name="connsiteX1" fmla="*/ 66675 w 221117"/>
              <a:gd name="connsiteY1" fmla="*/ 19050 h 266700"/>
              <a:gd name="connsiteX2" fmla="*/ 19050 w 221117"/>
              <a:gd name="connsiteY2" fmla="*/ 66675 h 266700"/>
              <a:gd name="connsiteX3" fmla="*/ 0 w 221117"/>
              <a:gd name="connsiteY3" fmla="*/ 123825 h 266700"/>
              <a:gd name="connsiteX4" fmla="*/ 9525 w 221117"/>
              <a:gd name="connsiteY4" fmla="*/ 209550 h 266700"/>
              <a:gd name="connsiteX5" fmla="*/ 19050 w 221117"/>
              <a:gd name="connsiteY5" fmla="*/ 238125 h 266700"/>
              <a:gd name="connsiteX6" fmla="*/ 47625 w 221117"/>
              <a:gd name="connsiteY6" fmla="*/ 247650 h 266700"/>
              <a:gd name="connsiteX7" fmla="*/ 76200 w 221117"/>
              <a:gd name="connsiteY7" fmla="*/ 266700 h 266700"/>
              <a:gd name="connsiteX8" fmla="*/ 152400 w 221117"/>
              <a:gd name="connsiteY8" fmla="*/ 247650 h 266700"/>
              <a:gd name="connsiteX9" fmla="*/ 180975 w 221117"/>
              <a:gd name="connsiteY9" fmla="*/ 238125 h 266700"/>
              <a:gd name="connsiteX10" fmla="*/ 209550 w 221117"/>
              <a:gd name="connsiteY10" fmla="*/ 219075 h 266700"/>
              <a:gd name="connsiteX11" fmla="*/ 209550 w 221117"/>
              <a:gd name="connsiteY11" fmla="*/ 104775 h 266700"/>
              <a:gd name="connsiteX12" fmla="*/ 190500 w 221117"/>
              <a:gd name="connsiteY12" fmla="*/ 28575 h 266700"/>
              <a:gd name="connsiteX13" fmla="*/ 133350 w 221117"/>
              <a:gd name="connsiteY13" fmla="*/ 0 h 266700"/>
              <a:gd name="connsiteX14" fmla="*/ 28575 w 221117"/>
              <a:gd name="connsiteY14" fmla="*/ 9525 h 266700"/>
              <a:gd name="connsiteX15" fmla="*/ 9525 w 221117"/>
              <a:gd name="connsiteY15" fmla="*/ 38100 h 266700"/>
              <a:gd name="connsiteX16" fmla="*/ 0 w 221117"/>
              <a:gd name="connsiteY16" fmla="*/ 6667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1117" h="266700">
                <a:moveTo>
                  <a:pt x="114300" y="9525"/>
                </a:moveTo>
                <a:cubicBezTo>
                  <a:pt x="98425" y="12700"/>
                  <a:pt x="81834" y="13366"/>
                  <a:pt x="66675" y="19050"/>
                </a:cubicBezTo>
                <a:cubicBezTo>
                  <a:pt x="44662" y="27305"/>
                  <a:pt x="28363" y="45720"/>
                  <a:pt x="19050" y="66675"/>
                </a:cubicBezTo>
                <a:cubicBezTo>
                  <a:pt x="10895" y="85025"/>
                  <a:pt x="0" y="123825"/>
                  <a:pt x="0" y="123825"/>
                </a:cubicBezTo>
                <a:cubicBezTo>
                  <a:pt x="3175" y="152400"/>
                  <a:pt x="4798" y="181190"/>
                  <a:pt x="9525" y="209550"/>
                </a:cubicBezTo>
                <a:cubicBezTo>
                  <a:pt x="11176" y="219454"/>
                  <a:pt x="11950" y="231025"/>
                  <a:pt x="19050" y="238125"/>
                </a:cubicBezTo>
                <a:cubicBezTo>
                  <a:pt x="26150" y="245225"/>
                  <a:pt x="38645" y="243160"/>
                  <a:pt x="47625" y="247650"/>
                </a:cubicBezTo>
                <a:cubicBezTo>
                  <a:pt x="57864" y="252770"/>
                  <a:pt x="66675" y="260350"/>
                  <a:pt x="76200" y="266700"/>
                </a:cubicBezTo>
                <a:cubicBezTo>
                  <a:pt x="101600" y="260350"/>
                  <a:pt x="127562" y="255929"/>
                  <a:pt x="152400" y="247650"/>
                </a:cubicBezTo>
                <a:cubicBezTo>
                  <a:pt x="161925" y="244475"/>
                  <a:pt x="171995" y="242615"/>
                  <a:pt x="180975" y="238125"/>
                </a:cubicBezTo>
                <a:cubicBezTo>
                  <a:pt x="191214" y="233005"/>
                  <a:pt x="200025" y="225425"/>
                  <a:pt x="209550" y="219075"/>
                </a:cubicBezTo>
                <a:cubicBezTo>
                  <a:pt x="227424" y="165453"/>
                  <a:pt x="222311" y="194099"/>
                  <a:pt x="209550" y="104775"/>
                </a:cubicBezTo>
                <a:cubicBezTo>
                  <a:pt x="209241" y="102609"/>
                  <a:pt x="198208" y="38210"/>
                  <a:pt x="190500" y="28575"/>
                </a:cubicBezTo>
                <a:cubicBezTo>
                  <a:pt x="177071" y="11789"/>
                  <a:pt x="152174" y="6275"/>
                  <a:pt x="133350" y="0"/>
                </a:cubicBezTo>
                <a:cubicBezTo>
                  <a:pt x="98425" y="3175"/>
                  <a:pt x="62093" y="-788"/>
                  <a:pt x="28575" y="9525"/>
                </a:cubicBezTo>
                <a:cubicBezTo>
                  <a:pt x="17634" y="12892"/>
                  <a:pt x="14645" y="27861"/>
                  <a:pt x="9525" y="38100"/>
                </a:cubicBezTo>
                <a:cubicBezTo>
                  <a:pt x="5035" y="47080"/>
                  <a:pt x="0" y="66675"/>
                  <a:pt x="0" y="66675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5715135" y="5268913"/>
            <a:ext cx="77874" cy="88613"/>
          </a:xfrm>
          <a:custGeom>
            <a:avLst/>
            <a:gdLst>
              <a:gd name="connsiteX0" fmla="*/ 11199 w 77874"/>
              <a:gd name="connsiteY0" fmla="*/ 2888 h 88613"/>
              <a:gd name="connsiteX1" fmla="*/ 11199 w 77874"/>
              <a:gd name="connsiteY1" fmla="*/ 79088 h 88613"/>
              <a:gd name="connsiteX2" fmla="*/ 39774 w 77874"/>
              <a:gd name="connsiteY2" fmla="*/ 88613 h 88613"/>
              <a:gd name="connsiteX3" fmla="*/ 68349 w 77874"/>
              <a:gd name="connsiteY3" fmla="*/ 79088 h 88613"/>
              <a:gd name="connsiteX4" fmla="*/ 68349 w 77874"/>
              <a:gd name="connsiteY4" fmla="*/ 21938 h 88613"/>
              <a:gd name="connsiteX5" fmla="*/ 11199 w 77874"/>
              <a:gd name="connsiteY5" fmla="*/ 2888 h 8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874" h="88613">
                <a:moveTo>
                  <a:pt x="11199" y="2888"/>
                </a:moveTo>
                <a:cubicBezTo>
                  <a:pt x="1674" y="12413"/>
                  <a:pt x="-8327" y="59562"/>
                  <a:pt x="11199" y="79088"/>
                </a:cubicBezTo>
                <a:cubicBezTo>
                  <a:pt x="18299" y="86188"/>
                  <a:pt x="30249" y="85438"/>
                  <a:pt x="39774" y="88613"/>
                </a:cubicBezTo>
                <a:cubicBezTo>
                  <a:pt x="49299" y="85438"/>
                  <a:pt x="61249" y="86188"/>
                  <a:pt x="68349" y="79088"/>
                </a:cubicBezTo>
                <a:cubicBezTo>
                  <a:pt x="81049" y="66388"/>
                  <a:pt x="81049" y="34638"/>
                  <a:pt x="68349" y="21938"/>
                </a:cubicBezTo>
                <a:cubicBezTo>
                  <a:pt x="55812" y="9401"/>
                  <a:pt x="20724" y="-6637"/>
                  <a:pt x="11199" y="2888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5793009" y="5471826"/>
            <a:ext cx="9525" cy="136123"/>
          </a:xfrm>
          <a:custGeom>
            <a:avLst/>
            <a:gdLst>
              <a:gd name="connsiteX0" fmla="*/ 0 w 9525"/>
              <a:gd name="connsiteY0" fmla="*/ 0 h 136123"/>
              <a:gd name="connsiteX1" fmla="*/ 9525 w 9525"/>
              <a:gd name="connsiteY1" fmla="*/ 114300 h 136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136123">
                <a:moveTo>
                  <a:pt x="0" y="0"/>
                </a:moveTo>
                <a:cubicBezTo>
                  <a:pt x="9769" y="126991"/>
                  <a:pt x="9525" y="165222"/>
                  <a:pt x="9525" y="1143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Forme libre 53"/>
          <p:cNvSpPr/>
          <p:nvPr/>
        </p:nvSpPr>
        <p:spPr>
          <a:xfrm>
            <a:off x="6030099" y="5471826"/>
            <a:ext cx="77917" cy="69466"/>
          </a:xfrm>
          <a:custGeom>
            <a:avLst/>
            <a:gdLst>
              <a:gd name="connsiteX0" fmla="*/ 39135 w 77917"/>
              <a:gd name="connsiteY0" fmla="*/ 19050 h 69466"/>
              <a:gd name="connsiteX1" fmla="*/ 48660 w 77917"/>
              <a:gd name="connsiteY1" fmla="*/ 66675 h 69466"/>
              <a:gd name="connsiteX2" fmla="*/ 77235 w 77917"/>
              <a:gd name="connsiteY2" fmla="*/ 57150 h 69466"/>
              <a:gd name="connsiteX3" fmla="*/ 48660 w 77917"/>
              <a:gd name="connsiteY3" fmla="*/ 0 h 69466"/>
              <a:gd name="connsiteX4" fmla="*/ 10560 w 77917"/>
              <a:gd name="connsiteY4" fmla="*/ 9525 h 69466"/>
              <a:gd name="connsiteX5" fmla="*/ 29610 w 77917"/>
              <a:gd name="connsiteY5" fmla="*/ 47625 h 69466"/>
              <a:gd name="connsiteX6" fmla="*/ 39135 w 77917"/>
              <a:gd name="connsiteY6" fmla="*/ 19050 h 6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17" h="69466">
                <a:moveTo>
                  <a:pt x="39135" y="19050"/>
                </a:moveTo>
                <a:cubicBezTo>
                  <a:pt x="42310" y="22225"/>
                  <a:pt x="37212" y="55227"/>
                  <a:pt x="48660" y="66675"/>
                </a:cubicBezTo>
                <a:cubicBezTo>
                  <a:pt x="55760" y="73775"/>
                  <a:pt x="72745" y="66130"/>
                  <a:pt x="77235" y="57150"/>
                </a:cubicBezTo>
                <a:cubicBezTo>
                  <a:pt x="82869" y="45883"/>
                  <a:pt x="51868" y="4813"/>
                  <a:pt x="48660" y="0"/>
                </a:cubicBezTo>
                <a:cubicBezTo>
                  <a:pt x="35960" y="3175"/>
                  <a:pt x="20782" y="1347"/>
                  <a:pt x="10560" y="9525"/>
                </a:cubicBezTo>
                <a:cubicBezTo>
                  <a:pt x="-7583" y="24039"/>
                  <a:pt x="-3047" y="58511"/>
                  <a:pt x="29610" y="47625"/>
                </a:cubicBezTo>
                <a:cubicBezTo>
                  <a:pt x="35634" y="45617"/>
                  <a:pt x="35960" y="15875"/>
                  <a:pt x="39135" y="19050"/>
                </a:cubicBezTo>
                <a:close/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Forme libre 54"/>
          <p:cNvSpPr/>
          <p:nvPr/>
        </p:nvSpPr>
        <p:spPr>
          <a:xfrm>
            <a:off x="5726334" y="5795676"/>
            <a:ext cx="133350" cy="76200"/>
          </a:xfrm>
          <a:custGeom>
            <a:avLst/>
            <a:gdLst>
              <a:gd name="connsiteX0" fmla="*/ 0 w 133350"/>
              <a:gd name="connsiteY0" fmla="*/ 57150 h 76200"/>
              <a:gd name="connsiteX1" fmla="*/ 57150 w 133350"/>
              <a:gd name="connsiteY1" fmla="*/ 0 h 76200"/>
              <a:gd name="connsiteX2" fmla="*/ 85725 w 133350"/>
              <a:gd name="connsiteY2" fmla="*/ 9525 h 76200"/>
              <a:gd name="connsiteX3" fmla="*/ 133350 w 13335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50" h="76200">
                <a:moveTo>
                  <a:pt x="0" y="57150"/>
                </a:moveTo>
                <a:cubicBezTo>
                  <a:pt x="16726" y="29274"/>
                  <a:pt x="20239" y="0"/>
                  <a:pt x="57150" y="0"/>
                </a:cubicBezTo>
                <a:cubicBezTo>
                  <a:pt x="67190" y="0"/>
                  <a:pt x="76200" y="6350"/>
                  <a:pt x="85725" y="9525"/>
                </a:cubicBezTo>
                <a:cubicBezTo>
                  <a:pt x="126316" y="70411"/>
                  <a:pt x="107636" y="50486"/>
                  <a:pt x="1333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6" name="Forme libre 55"/>
          <p:cNvSpPr/>
          <p:nvPr/>
        </p:nvSpPr>
        <p:spPr>
          <a:xfrm>
            <a:off x="5412009" y="5176551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307234" y="5624226"/>
            <a:ext cx="13900" cy="76200"/>
          </a:xfrm>
          <a:custGeom>
            <a:avLst/>
            <a:gdLst>
              <a:gd name="connsiteX0" fmla="*/ 0 w 13900"/>
              <a:gd name="connsiteY0" fmla="*/ 0 h 76200"/>
              <a:gd name="connsiteX1" fmla="*/ 0 w 13900"/>
              <a:gd name="connsiteY1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00" h="76200">
                <a:moveTo>
                  <a:pt x="0" y="0"/>
                </a:moveTo>
                <a:cubicBezTo>
                  <a:pt x="10160" y="71120"/>
                  <a:pt x="25400" y="50800"/>
                  <a:pt x="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>
            <a:off x="5773959" y="5462301"/>
            <a:ext cx="71178" cy="173509"/>
          </a:xfrm>
          <a:custGeom>
            <a:avLst/>
            <a:gdLst>
              <a:gd name="connsiteX0" fmla="*/ 57150 w 71178"/>
              <a:gd name="connsiteY0" fmla="*/ 0 h 173509"/>
              <a:gd name="connsiteX1" fmla="*/ 19050 w 71178"/>
              <a:gd name="connsiteY1" fmla="*/ 76200 h 173509"/>
              <a:gd name="connsiteX2" fmla="*/ 28575 w 71178"/>
              <a:gd name="connsiteY2" fmla="*/ 114300 h 173509"/>
              <a:gd name="connsiteX3" fmla="*/ 66675 w 71178"/>
              <a:gd name="connsiteY3" fmla="*/ 171450 h 173509"/>
              <a:gd name="connsiteX4" fmla="*/ 38100 w 71178"/>
              <a:gd name="connsiteY4" fmla="*/ 152400 h 173509"/>
              <a:gd name="connsiteX5" fmla="*/ 28575 w 71178"/>
              <a:gd name="connsiteY5" fmla="*/ 123825 h 173509"/>
              <a:gd name="connsiteX6" fmla="*/ 0 w 71178"/>
              <a:gd name="connsiteY6" fmla="*/ 66675 h 173509"/>
              <a:gd name="connsiteX7" fmla="*/ 9525 w 71178"/>
              <a:gd name="connsiteY7" fmla="*/ 19050 h 173509"/>
              <a:gd name="connsiteX8" fmla="*/ 47625 w 71178"/>
              <a:gd name="connsiteY8" fmla="*/ 9525 h 173509"/>
              <a:gd name="connsiteX9" fmla="*/ 19050 w 71178"/>
              <a:gd name="connsiteY9" fmla="*/ 28575 h 173509"/>
              <a:gd name="connsiteX10" fmla="*/ 19050 w 71178"/>
              <a:gd name="connsiteY10" fmla="*/ 76200 h 1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78" h="173509">
                <a:moveTo>
                  <a:pt x="57150" y="0"/>
                </a:moveTo>
                <a:cubicBezTo>
                  <a:pt x="51768" y="8971"/>
                  <a:pt x="19050" y="55694"/>
                  <a:pt x="19050" y="76200"/>
                </a:cubicBezTo>
                <a:cubicBezTo>
                  <a:pt x="19050" y="89291"/>
                  <a:pt x="22721" y="102591"/>
                  <a:pt x="28575" y="114300"/>
                </a:cubicBezTo>
                <a:cubicBezTo>
                  <a:pt x="38814" y="134778"/>
                  <a:pt x="85725" y="184150"/>
                  <a:pt x="66675" y="171450"/>
                </a:cubicBezTo>
                <a:lnTo>
                  <a:pt x="38100" y="152400"/>
                </a:lnTo>
                <a:cubicBezTo>
                  <a:pt x="34925" y="142875"/>
                  <a:pt x="33065" y="132805"/>
                  <a:pt x="28575" y="123825"/>
                </a:cubicBezTo>
                <a:cubicBezTo>
                  <a:pt x="-8354" y="49967"/>
                  <a:pt x="23941" y="138499"/>
                  <a:pt x="0" y="66675"/>
                </a:cubicBezTo>
                <a:cubicBezTo>
                  <a:pt x="3175" y="50800"/>
                  <a:pt x="-839" y="31487"/>
                  <a:pt x="9525" y="19050"/>
                </a:cubicBezTo>
                <a:cubicBezTo>
                  <a:pt x="17906" y="8993"/>
                  <a:pt x="38368" y="268"/>
                  <a:pt x="47625" y="9525"/>
                </a:cubicBezTo>
                <a:cubicBezTo>
                  <a:pt x="55720" y="17620"/>
                  <a:pt x="23559" y="18053"/>
                  <a:pt x="19050" y="28575"/>
                </a:cubicBezTo>
                <a:cubicBezTo>
                  <a:pt x="12797" y="43166"/>
                  <a:pt x="19050" y="60325"/>
                  <a:pt x="19050" y="7620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9" name="Forme libre 58"/>
          <p:cNvSpPr/>
          <p:nvPr/>
        </p:nvSpPr>
        <p:spPr>
          <a:xfrm>
            <a:off x="5373909" y="5157501"/>
            <a:ext cx="85725" cy="95250"/>
          </a:xfrm>
          <a:custGeom>
            <a:avLst/>
            <a:gdLst>
              <a:gd name="connsiteX0" fmla="*/ 85725 w 85725"/>
              <a:gd name="connsiteY0" fmla="*/ 0 h 95250"/>
              <a:gd name="connsiteX1" fmla="*/ 57150 w 85725"/>
              <a:gd name="connsiteY1" fmla="*/ 47625 h 95250"/>
              <a:gd name="connsiteX2" fmla="*/ 38100 w 85725"/>
              <a:gd name="connsiteY2" fmla="*/ 76200 h 95250"/>
              <a:gd name="connsiteX3" fmla="*/ 9525 w 85725"/>
              <a:gd name="connsiteY3" fmla="*/ 85725 h 95250"/>
              <a:gd name="connsiteX4" fmla="*/ 0 w 85725"/>
              <a:gd name="connsiteY4" fmla="*/ 952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" h="95250">
                <a:moveTo>
                  <a:pt x="85725" y="0"/>
                </a:moveTo>
                <a:cubicBezTo>
                  <a:pt x="76200" y="15875"/>
                  <a:pt x="66962" y="31926"/>
                  <a:pt x="57150" y="47625"/>
                </a:cubicBezTo>
                <a:cubicBezTo>
                  <a:pt x="51083" y="57333"/>
                  <a:pt x="47039" y="69049"/>
                  <a:pt x="38100" y="76200"/>
                </a:cubicBezTo>
                <a:cubicBezTo>
                  <a:pt x="30260" y="82472"/>
                  <a:pt x="18505" y="81235"/>
                  <a:pt x="9525" y="85725"/>
                </a:cubicBezTo>
                <a:cubicBezTo>
                  <a:pt x="5509" y="87733"/>
                  <a:pt x="3175" y="92075"/>
                  <a:pt x="0" y="95250"/>
                </a:cubicBezTo>
              </a:path>
            </a:pathLst>
          </a:custGeom>
          <a:noFill/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534620" y="28771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Trace DB</a:t>
            </a:r>
            <a:endParaRPr lang="fr-FR" b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832766" y="274376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Osbervation</a:t>
            </a:r>
            <a:endParaRPr lang="fr-FR" b="1" dirty="0"/>
          </a:p>
        </p:txBody>
      </p:sp>
      <p:sp>
        <p:nvSpPr>
          <p:cNvPr id="62" name="ZoneTexte 61"/>
          <p:cNvSpPr txBox="1"/>
          <p:nvPr/>
        </p:nvSpPr>
        <p:spPr>
          <a:xfrm>
            <a:off x="4502808" y="2785246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Fine Time Slice</a:t>
            </a:r>
          </a:p>
          <a:p>
            <a:pPr algn="ctr"/>
            <a:r>
              <a:rPr lang="fr-FR" sz="1200" b="1" dirty="0" smtClean="0"/>
              <a:t> </a:t>
            </a:r>
            <a:r>
              <a:rPr lang="fr-FR" sz="1200" b="1" dirty="0" err="1" smtClean="0"/>
              <a:t>Granularity</a:t>
            </a:r>
            <a:endParaRPr lang="fr-FR" sz="1200" b="1" dirty="0" smtClean="0"/>
          </a:p>
          <a:p>
            <a:pPr algn="ctr"/>
            <a:r>
              <a:rPr lang="fr-FR" sz="1200" b="1" dirty="0" err="1" smtClean="0"/>
              <a:t>Microscopic</a:t>
            </a:r>
            <a:r>
              <a:rPr lang="fr-FR" sz="1200" b="1" dirty="0"/>
              <a:t> </a:t>
            </a:r>
            <a:r>
              <a:rPr lang="fr-FR" sz="1200" b="1" dirty="0" smtClean="0"/>
              <a:t>Model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132220" y="2758560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4" name="ZoneTexte 63"/>
          <p:cNvSpPr txBox="1"/>
          <p:nvPr/>
        </p:nvSpPr>
        <p:spPr>
          <a:xfrm>
            <a:off x="7539020" y="2778471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93427" y="538962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Persistent</a:t>
            </a:r>
          </a:p>
          <a:p>
            <a:pPr algn="ctr"/>
            <a:r>
              <a:rPr lang="fr-FR" b="1" dirty="0" smtClean="0"/>
              <a:t> Cache</a:t>
            </a:r>
            <a:endParaRPr lang="fr-FR" b="1" dirty="0"/>
          </a:p>
        </p:txBody>
      </p:sp>
      <p:sp>
        <p:nvSpPr>
          <p:cNvPr id="66" name="ZoneTexte 65"/>
          <p:cNvSpPr txBox="1"/>
          <p:nvPr/>
        </p:nvSpPr>
        <p:spPr>
          <a:xfrm>
            <a:off x="6138170" y="4091711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Perfect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117777" y="5129610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Approximate</a:t>
            </a:r>
            <a:endParaRPr lang="fr-FR" b="1" dirty="0" smtClean="0">
              <a:solidFill>
                <a:srgbClr val="6633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663300"/>
                </a:solidFill>
              </a:rPr>
              <a:t>Microscopic</a:t>
            </a:r>
            <a:r>
              <a:rPr lang="fr-FR" b="1" dirty="0" smtClean="0">
                <a:solidFill>
                  <a:srgbClr val="663300"/>
                </a:solidFill>
              </a:rPr>
              <a:t> Model</a:t>
            </a:r>
            <a:endParaRPr lang="fr-FR" b="1" dirty="0">
              <a:solidFill>
                <a:srgbClr val="6633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777865" y="3764475"/>
            <a:ext cx="188384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 smtClean="0"/>
              <a:t>are multiple</a:t>
            </a:r>
            <a:endParaRPr lang="fr-FR" sz="1600" dirty="0"/>
          </a:p>
        </p:txBody>
      </p:sp>
      <p:sp>
        <p:nvSpPr>
          <p:cNvPr id="73" name="ZoneTexte 72"/>
          <p:cNvSpPr txBox="1"/>
          <p:nvPr/>
        </p:nvSpPr>
        <p:spPr>
          <a:xfrm>
            <a:off x="2772667" y="5626133"/>
            <a:ext cx="1883849" cy="584775"/>
          </a:xfrm>
          <a:prstGeom prst="rect">
            <a:avLst/>
          </a:prstGeom>
          <a:noFill/>
          <a:ln>
            <a:solidFill>
              <a:srgbClr val="663300"/>
            </a:solidFill>
          </a:ln>
        </p:spPr>
        <p:txBody>
          <a:bodyPr wrap="none" rtlCol="0">
            <a:spAutoFit/>
          </a:bodyPr>
          <a:lstStyle/>
          <a:p>
            <a:r>
              <a:rPr lang="fr-FR" sz="1600" dirty="0" smtClean="0"/>
              <a:t>Time slice </a:t>
            </a:r>
            <a:r>
              <a:rPr lang="fr-FR" sz="1600" dirty="0" err="1" smtClean="0"/>
              <a:t>number</a:t>
            </a:r>
            <a:endParaRPr lang="fr-FR" sz="1600" dirty="0"/>
          </a:p>
          <a:p>
            <a:r>
              <a:rPr lang="fr-FR" sz="1600" dirty="0"/>
              <a:t>a</a:t>
            </a:r>
            <a:r>
              <a:rPr lang="fr-FR" sz="1600" dirty="0" smtClean="0"/>
              <a:t>re </a:t>
            </a:r>
            <a:r>
              <a:rPr lang="fr-FR" sz="1600" b="1" dirty="0" smtClean="0"/>
              <a:t>not </a:t>
            </a:r>
            <a:r>
              <a:rPr lang="fr-FR" sz="1600" dirty="0" smtClean="0"/>
              <a:t>multiple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188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121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727"/>
            <a:ext cx="7813792" cy="43952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4000" y="2433971"/>
            <a:ext cx="5319486" cy="2950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Shneiderman’s</a:t>
            </a:r>
            <a:r>
              <a:rPr lang="fr-FR" dirty="0" smtClean="0"/>
              <a:t> mantra: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122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778" name="Picture 2" descr="Capture d'écran de 2015-05-30 18:18:1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71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apture d'écran de 2015-05-30 18:18: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86" y="1995988"/>
            <a:ext cx="3203454" cy="45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4015" y="1521964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Event type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886488" y="152196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Resource </a:t>
            </a:r>
            <a:r>
              <a:rPr lang="fr-FR" b="1" dirty="0" err="1" smtClean="0"/>
              <a:t>filtering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550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 smtClean="0"/>
              <a:t>Shneiderman’s</a:t>
            </a:r>
            <a:r>
              <a:rPr lang="fr-FR" sz="2800" dirty="0" smtClean="0"/>
              <a:t> mantra: </a:t>
            </a:r>
            <a:r>
              <a:rPr lang="fr-FR" sz="2800" dirty="0" err="1" smtClean="0"/>
              <a:t>Details</a:t>
            </a:r>
            <a:r>
              <a:rPr lang="fr-FR" sz="2800" dirty="0" smtClean="0"/>
              <a:t> on </a:t>
            </a:r>
            <a:r>
              <a:rPr lang="fr-FR" sz="2800" dirty="0" err="1" smtClean="0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261"/>
            <a:ext cx="7813792" cy="4395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14464" y="2627086"/>
            <a:ext cx="2199328" cy="14849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" y="1255737"/>
            <a:ext cx="5239672" cy="3023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63" y="1255737"/>
            <a:ext cx="5251456" cy="3004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4" idx="3"/>
            <a:endCxn id="12" idx="1"/>
          </p:cNvCxnSpPr>
          <p:nvPr/>
        </p:nvCxnSpPr>
        <p:spPr>
          <a:xfrm>
            <a:off x="5323119" y="2758106"/>
            <a:ext cx="291345" cy="61146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err="1"/>
              <a:t>Shneiderman’s</a:t>
            </a:r>
            <a:r>
              <a:rPr lang="fr-FR" sz="2800" dirty="0"/>
              <a:t> mantra: </a:t>
            </a:r>
            <a:r>
              <a:rPr lang="fr-FR" sz="2800" dirty="0" err="1"/>
              <a:t>Details</a:t>
            </a:r>
            <a:r>
              <a:rPr lang="fr-FR" sz="2800" dirty="0"/>
              <a:t> on </a:t>
            </a:r>
            <a:r>
              <a:rPr lang="fr-FR" sz="2800" dirty="0" err="1"/>
              <a:t>demand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65"/>
            <a:ext cx="794582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Hierarchize</a:t>
            </a:r>
            <a:r>
              <a:rPr lang="fr-FR" dirty="0" smtClean="0"/>
              <a:t> the spatial dimension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125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fr-FR" sz="2800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fr-FR" sz="2800" dirty="0" smtClean="0"/>
                  <a:t> from </a:t>
                </a:r>
                <a14:m>
                  <m:oMath xmlns:m="http://schemas.openxmlformats.org/officeDocument/2006/math"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𝒥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800" dirty="0" smtClean="0"/>
                  <a:t>to</a:t>
                </a:r>
                <a:r>
                  <a:rPr lang="fr-FR" sz="2800" i="1" dirty="0" smtClean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fr-FR" sz="2800" dirty="0" smtClean="0">
                    <a:latin typeface="Century Schoolbook" panose="02040604050505020304" pitchFamily="18" charset="0"/>
                  </a:rPr>
                  <a:t>+ </a:t>
                </a:r>
                <a:endParaRPr lang="fr-FR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533988"/>
                <a:ext cx="715327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4118" b="-3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eur droit 38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2818833" y="2870270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2827762" y="3346964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818833" y="3823659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3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913406" y="256172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3025270" y="2418927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166582" y="2293251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Hierarchy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8264" y="3841603"/>
                <a:ext cx="1611741" cy="333593"/>
              </a:xfrm>
              <a:prstGeom prst="rect">
                <a:avLst/>
              </a:prstGeom>
              <a:blipFill rotWithShape="0">
                <a:blip r:embed="rId4"/>
                <a:stretch>
                  <a:fillRect l="-11111" t="-10943" r="-40741" b="-30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ZoneTexte 61"/>
          <p:cNvSpPr txBox="1"/>
          <p:nvPr/>
        </p:nvSpPr>
        <p:spPr>
          <a:xfrm rot="18889622">
            <a:off x="2014216" y="2409399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3215266" y="2458212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2818833" y="434191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4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834867" y="4860178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r>
              <a:rPr lang="fr-FR" dirty="0"/>
              <a:t>5</a:t>
            </a:r>
          </a:p>
        </p:txBody>
      </p:sp>
      <p:cxnSp>
        <p:nvCxnSpPr>
          <p:cNvPr id="8" name="Connecteur droit avec flèche 7"/>
          <p:cNvCxnSpPr>
            <a:stCxn id="9" idx="3"/>
            <a:endCxn id="48" idx="1"/>
          </p:cNvCxnSpPr>
          <p:nvPr/>
        </p:nvCxnSpPr>
        <p:spPr>
          <a:xfrm flipV="1">
            <a:off x="2464962" y="3036399"/>
            <a:ext cx="353871" cy="4762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078088" y="3346522"/>
            <a:ext cx="386875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Sa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2078088" y="4611105"/>
            <a:ext cx="402802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Sb</a:t>
            </a:r>
            <a:endParaRPr lang="fr-FR" dirty="0"/>
          </a:p>
        </p:txBody>
      </p:sp>
      <p:cxnSp>
        <p:nvCxnSpPr>
          <p:cNvPr id="34" name="Connecteur droit avec flèche 33"/>
          <p:cNvCxnSpPr>
            <a:stCxn id="9" idx="3"/>
            <a:endCxn id="51" idx="1"/>
          </p:cNvCxnSpPr>
          <p:nvPr/>
        </p:nvCxnSpPr>
        <p:spPr>
          <a:xfrm>
            <a:off x="2464962" y="3512651"/>
            <a:ext cx="362800" cy="4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9" idx="3"/>
            <a:endCxn id="55" idx="1"/>
          </p:cNvCxnSpPr>
          <p:nvPr/>
        </p:nvCxnSpPr>
        <p:spPr>
          <a:xfrm>
            <a:off x="2464962" y="3512651"/>
            <a:ext cx="353871" cy="4771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33" idx="3"/>
            <a:endCxn id="31" idx="1"/>
          </p:cNvCxnSpPr>
          <p:nvPr/>
        </p:nvCxnSpPr>
        <p:spPr>
          <a:xfrm flipV="1">
            <a:off x="2480890" y="4508047"/>
            <a:ext cx="337943" cy="2691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3" idx="3"/>
            <a:endCxn id="32" idx="1"/>
          </p:cNvCxnSpPr>
          <p:nvPr/>
        </p:nvCxnSpPr>
        <p:spPr>
          <a:xfrm>
            <a:off x="2480890" y="4777235"/>
            <a:ext cx="353977" cy="249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564994" y="3909513"/>
            <a:ext cx="279731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</a:t>
            </a:r>
            <a:endParaRPr lang="fr-FR" dirty="0"/>
          </a:p>
        </p:txBody>
      </p:sp>
      <p:cxnSp>
        <p:nvCxnSpPr>
          <p:cNvPr id="49" name="Connecteur droit avec flèche 48"/>
          <p:cNvCxnSpPr>
            <a:stCxn id="46" idx="3"/>
            <a:endCxn id="9" idx="1"/>
          </p:cNvCxnSpPr>
          <p:nvPr/>
        </p:nvCxnSpPr>
        <p:spPr>
          <a:xfrm flipV="1">
            <a:off x="1844725" y="3512651"/>
            <a:ext cx="233362" cy="5629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46" idx="3"/>
            <a:endCxn id="33" idx="1"/>
          </p:cNvCxnSpPr>
          <p:nvPr/>
        </p:nvCxnSpPr>
        <p:spPr>
          <a:xfrm>
            <a:off x="1844725" y="4075642"/>
            <a:ext cx="233362" cy="701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t 35"/>
          <p:cNvGraphicFramePr>
            <a:graphicFrameLocks noChangeAspect="1"/>
          </p:cNvGraphicFramePr>
          <p:nvPr>
            <p:extLst/>
          </p:nvPr>
        </p:nvGraphicFramePr>
        <p:xfrm>
          <a:off x="3313747" y="2444396"/>
          <a:ext cx="3917370" cy="2903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1" name="Visio" r:id="rId5" imgW="7044120" imgH="5243400" progId="Visio.Drawing.15">
                  <p:embed/>
                </p:oleObj>
              </mc:Choice>
              <mc:Fallback>
                <p:oleObj name="Visio" r:id="rId5" imgW="7044120" imgH="52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3747" y="2444396"/>
                        <a:ext cx="3917370" cy="29034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62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126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google.fr/url?source=imglanding&amp;ct=img&amp;q=http://upload.wikimedia.org/wikipedia/commons/e/ee/Jaguar_full.jpg&amp;sa=X&amp;ei=2v9kVcH-AsHbUaPjgqAC&amp;ved=0CAkQ8wc&amp;usg=AFQjCNFscwVrB9DrNx-nPA20b6OMnX2UB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548" y="0"/>
            <a:ext cx="9717796" cy="7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48700" cy="942977"/>
          </a:xfrm>
        </p:spPr>
        <p:txBody>
          <a:bodyPr>
            <a:normAutofit/>
          </a:bodyPr>
          <a:lstStyle/>
          <a:p>
            <a:r>
              <a:rPr lang="fr-FR" sz="4000" dirty="0" err="1" smtClean="0">
                <a:solidFill>
                  <a:schemeClr val="bg1"/>
                </a:solidFill>
              </a:rPr>
              <a:t>Ocelotl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Analysis</a:t>
            </a:r>
            <a:r>
              <a:rPr lang="fr-FR" sz="4000" dirty="0" smtClean="0">
                <a:solidFill>
                  <a:schemeClr val="bg1"/>
                </a:solidFill>
              </a:rPr>
              <a:t> </a:t>
            </a:r>
            <a:r>
              <a:rPr lang="fr-FR" sz="4000" dirty="0" err="1" smtClean="0">
                <a:solidFill>
                  <a:schemeClr val="bg1"/>
                </a:solidFill>
              </a:rPr>
              <a:t>Tool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127</a:t>
            </a:fld>
            <a:endParaRPr lang="fr-FR"/>
          </a:p>
        </p:txBody>
      </p:sp>
      <p:sp>
        <p:nvSpPr>
          <p:cNvPr id="2" name="AutoShape 2" descr="Résultat de recherche d'images pour &quot;modular icon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6500" name="Picture 4" descr="http://www.google.fr/url?source=imglanding&amp;ct=img&amp;q=https://cdn0.iconfinder.com/data/icons/octicons/1024/puzzle-512.png&amp;sa=X&amp;ei=H_9sVbmECYSt7Aa1-4GoBw&amp;ved=0CAkQ8wc&amp;usg=AFQjCNG5bosC9glTlslFkMZ1VZRkL6gs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8" y="5503342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ye icon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90" y="565838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, zoom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912" y="5745468"/>
            <a:ext cx="1045037" cy="10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ilter icon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31" y="5699663"/>
            <a:ext cx="12192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list icon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909" y="5639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ésultat de recherche d'images pour &quot;performance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16" y="5503342"/>
            <a:ext cx="1323553" cy="12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best </a:t>
            </a:r>
            <a:r>
              <a:rPr lang="fr-FR" dirty="0" err="1" smtClean="0"/>
              <a:t>cuts</a:t>
            </a:r>
            <a:r>
              <a:rPr lang="fr-FR" dirty="0" smtClean="0"/>
              <a:t>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128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1183337" y="2466511"/>
          <a:ext cx="7889194" cy="3815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2" name="Visio" r:id="rId4" imgW="26727157" imgH="12925458" progId="Visio.Drawing.15">
                  <p:embed/>
                </p:oleObj>
              </mc:Choice>
              <mc:Fallback>
                <p:oleObj name="Visio" r:id="rId4" imgW="26727157" imgH="1292545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337" y="2466511"/>
                        <a:ext cx="7889194" cy="3815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e 29"/>
          <p:cNvGrpSpPr/>
          <p:nvPr/>
        </p:nvGrpSpPr>
        <p:grpSpPr>
          <a:xfrm>
            <a:off x="2253039" y="1546379"/>
            <a:ext cx="1540934" cy="645311"/>
            <a:chOff x="2692400" y="1341591"/>
            <a:chExt cx="1794935" cy="690030"/>
          </a:xfrm>
        </p:grpSpPr>
        <p:grpSp>
          <p:nvGrpSpPr>
            <p:cNvPr id="5" name="Groupe 4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" name="Connecteur droit avec flèche 17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ZoneTexte 28"/>
          <p:cNvSpPr txBox="1"/>
          <p:nvPr/>
        </p:nvSpPr>
        <p:spPr>
          <a:xfrm>
            <a:off x="27799" y="1722393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8583136" y="1564651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502044" y="171802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79013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584327"/>
            <a:ext cx="8053917" cy="4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1.Visualization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577509"/>
              </p:ext>
            </p:extLst>
          </p:nvPr>
        </p:nvGraphicFramePr>
        <p:xfrm>
          <a:off x="608693" y="2773364"/>
          <a:ext cx="7839096" cy="1277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4" name="Visio" r:id="rId3" imgW="28155798" imgH="4590881" progId="Visio.Drawing.15">
                  <p:embed/>
                </p:oleObj>
              </mc:Choice>
              <mc:Fallback>
                <p:oleObj name="Visio" r:id="rId3" imgW="28155798" imgH="45908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93" y="2773364"/>
                        <a:ext cx="7839096" cy="1277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1993900" y="290450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+</a:t>
            </a:r>
            <a:endParaRPr lang="fr-FR" sz="6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154275" y="2919750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/>
              <a:t>=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1527" y="2904499"/>
            <a:ext cx="646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smtClean="0"/>
              <a:t>≈</a:t>
            </a:r>
            <a:endParaRPr lang="fr-FR" sz="6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54000" y="4368800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6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425700" y="43688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 </a:t>
            </a:r>
            <a:r>
              <a:rPr lang="fr-FR" dirty="0" err="1" smtClean="0"/>
              <a:t>available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316017" y="4368800"/>
            <a:ext cx="2141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graphical</a:t>
            </a:r>
            <a:endParaRPr lang="fr-FR" dirty="0" smtClean="0"/>
          </a:p>
          <a:p>
            <a:pPr algn="ctr"/>
            <a:r>
              <a:rPr lang="fr-FR" dirty="0" err="1" smtClean="0"/>
              <a:t>objects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pixels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381527" y="4368800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Final </a:t>
            </a:r>
            <a:r>
              <a:rPr lang="fr-FR" dirty="0" err="1" smtClean="0"/>
              <a:t>representation</a:t>
            </a:r>
            <a:r>
              <a:rPr lang="fr-FR" dirty="0" smtClean="0"/>
              <a:t>:</a:t>
            </a:r>
          </a:p>
          <a:p>
            <a:pPr algn="ctr"/>
            <a:r>
              <a:rPr lang="fr-FR" dirty="0" smtClean="0"/>
              <a:t>-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r>
              <a:rPr lang="fr-FR" dirty="0" smtClean="0"/>
              <a:t> are </a:t>
            </a:r>
            <a:r>
              <a:rPr lang="fr-FR" dirty="0" err="1" smtClean="0"/>
              <a:t>lost</a:t>
            </a:r>
            <a:endParaRPr lang="fr-FR" dirty="0" smtClean="0"/>
          </a:p>
          <a:p>
            <a:pPr algn="ctr"/>
            <a:r>
              <a:rPr lang="fr-FR" dirty="0" smtClean="0"/>
              <a:t>-proportions are not </a:t>
            </a:r>
            <a:r>
              <a:rPr lang="fr-FR" dirty="0" err="1" smtClean="0"/>
              <a:t>kept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20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21" y="4208224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2.Interactivity </a:t>
            </a:r>
            <a:r>
              <a:rPr lang="fr-FR" dirty="0"/>
              <a:t>p</a:t>
            </a:r>
            <a:r>
              <a:rPr lang="fr-FR" dirty="0" smtClean="0"/>
              <a:t>erformance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9218" name="Picture 2" descr="memor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7" y="1446215"/>
            <a:ext cx="1327237" cy="132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hip, computer, cpu, electronics, hardware, microchip, processo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" y="3020443"/>
            <a:ext cx="961155" cy="9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ooks, collection, editor, library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84" y="5460951"/>
            <a:ext cx="842653" cy="8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418459" y="2014598"/>
            <a:ext cx="6178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Memory Limitations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smtClean="0"/>
              <a:t>Hardware performance</a:t>
            </a:r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Algorithmic</a:t>
            </a:r>
            <a:r>
              <a:rPr lang="fr-FR" sz="3600" b="1" dirty="0" smtClean="0"/>
              <a:t> </a:t>
            </a:r>
            <a:r>
              <a:rPr lang="fr-FR" sz="3600" b="1" dirty="0" err="1" smtClean="0"/>
              <a:t>complexity</a:t>
            </a:r>
            <a:endParaRPr lang="fr-FR" sz="3600" b="1" dirty="0" smtClean="0"/>
          </a:p>
          <a:p>
            <a:endParaRPr lang="fr-FR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b="1" dirty="0" err="1" smtClean="0"/>
              <a:t>Libraries</a:t>
            </a:r>
            <a:r>
              <a:rPr lang="fr-FR" sz="3600" b="1" dirty="0" smtClean="0"/>
              <a:t>, components, </a:t>
            </a:r>
            <a:r>
              <a:rPr lang="fr-FR" sz="3600" b="1" dirty="0" err="1" smtClean="0"/>
              <a:t>languages</a:t>
            </a:r>
            <a:r>
              <a:rPr lang="fr-FR" sz="3600" b="1" dirty="0" smtClean="0"/>
              <a:t>, etc.</a:t>
            </a:r>
          </a:p>
        </p:txBody>
      </p:sp>
      <p:pic>
        <p:nvPicPr>
          <p:cNvPr id="6553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7" y="484073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75" y="4637795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</a:t>
            </a:r>
            <a:r>
              <a:rPr lang="fr-FR" dirty="0" smtClean="0"/>
              <a:t>3.User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14920"/>
            <a:ext cx="7374467" cy="49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Outline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1457325"/>
            <a:ext cx="6607175" cy="526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i="1" dirty="0" err="1" smtClean="0">
                <a:solidFill>
                  <a:schemeClr val="bg1"/>
                </a:solidFill>
              </a:rPr>
              <a:t>Context</a:t>
            </a:r>
            <a:endParaRPr lang="fr-FR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>
                <a:solidFill>
                  <a:schemeClr val="bg1"/>
                </a:solidFill>
              </a:rPr>
              <a:t>T</a:t>
            </a:r>
            <a:r>
              <a:rPr lang="fr-FR" b="1" dirty="0" smtClean="0">
                <a:solidFill>
                  <a:schemeClr val="bg1"/>
                </a:solidFill>
              </a:rPr>
              <a:t>emporal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Spatiotemporal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Overview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dirty="0" err="1" smtClean="0">
                <a:solidFill>
                  <a:schemeClr val="bg1"/>
                </a:solidFill>
              </a:rPr>
              <a:t>Implementation</a:t>
            </a:r>
            <a:r>
              <a:rPr lang="fr-FR" b="1" dirty="0" smtClean="0">
                <a:solidFill>
                  <a:schemeClr val="bg1"/>
                </a:solidFill>
              </a:rPr>
              <a:t>: </a:t>
            </a:r>
            <a:r>
              <a:rPr lang="fr-FR" b="1" dirty="0" err="1" smtClean="0">
                <a:solidFill>
                  <a:schemeClr val="bg1"/>
                </a:solidFill>
              </a:rPr>
              <a:t>Ocelotl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Analysis</a:t>
            </a:r>
            <a:r>
              <a:rPr lang="fr-FR" b="1" dirty="0" smtClean="0">
                <a:solidFill>
                  <a:schemeClr val="bg1"/>
                </a:solidFill>
              </a:rPr>
              <a:t> </a:t>
            </a:r>
            <a:r>
              <a:rPr lang="fr-FR" b="1" dirty="0" err="1" smtClean="0">
                <a:solidFill>
                  <a:schemeClr val="bg1"/>
                </a:solidFill>
              </a:rPr>
              <a:t>Tool</a:t>
            </a: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i="1" dirty="0" smtClean="0">
                <a:solidFill>
                  <a:schemeClr val="bg1"/>
                </a:solidFill>
              </a:rPr>
              <a:t>Conclusion and future </a:t>
            </a:r>
            <a:r>
              <a:rPr lang="fr-FR" i="1" dirty="0" err="1" smtClean="0">
                <a:solidFill>
                  <a:schemeClr val="bg1"/>
                </a:solidFill>
              </a:rPr>
              <a:t>work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8" y="4411326"/>
            <a:ext cx="420778" cy="780385"/>
          </a:xfrm>
          <a:prstGeom prst="rect">
            <a:avLst/>
          </a:prstGeom>
        </p:spPr>
      </p:pic>
      <p:pic>
        <p:nvPicPr>
          <p:cNvPr id="24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475" y="5550766"/>
            <a:ext cx="677862" cy="6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33" y="1370495"/>
            <a:ext cx="548980" cy="5512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73" y="2324746"/>
            <a:ext cx="696286" cy="696286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1367386" y="3424072"/>
            <a:ext cx="897474" cy="561561"/>
            <a:chOff x="1345135" y="3248533"/>
            <a:chExt cx="897474" cy="561561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123" y="3379584"/>
              <a:ext cx="426486" cy="4264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135" y="3248533"/>
              <a:ext cx="563763" cy="56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3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smtClean="0"/>
              <a:t>Temporal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06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71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4465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1"/>
            <a:ext cx="8648700" cy="2069224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Soc-Trace: FUI </a:t>
            </a:r>
            <a:r>
              <a:rPr lang="fr-FR" b="1" dirty="0" err="1" smtClean="0"/>
              <a:t>project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102402" name="Picture 2" descr="http://www.inria.fr/var/inria/storage/images/medias/inria/images-corps/logo-inria-sans-signature-couleur/404509-2-fre-FR/logo-inria-sans-signature-coul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" y="2372874"/>
            <a:ext cx="21145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5" y="2276595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http://www.probayes.com/static/img/template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09" y="2587184"/>
            <a:ext cx="21907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Magille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35" y="2276595"/>
            <a:ext cx="14859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68"/>
          <a:stretch/>
        </p:blipFill>
        <p:spPr bwMode="auto">
          <a:xfrm>
            <a:off x="2675435" y="2439546"/>
            <a:ext cx="595314" cy="9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http://www.google.fr/url?source=imglanding&amp;ct=img&amp;q=http://www-leca.ujf-grenoble.fr/IMG/jpg/logoujfbase_quad2012.jpg&amp;sa=X&amp;ei=CsZuVdWxJMj-UKKRgJAM&amp;ved=0CAkQ8wc&amp;usg=AFQjCNFfwm6rOCdNWod-XSgVEqQKZRf0O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6"/>
          <a:stretch/>
        </p:blipFill>
        <p:spPr bwMode="auto">
          <a:xfrm>
            <a:off x="2292170" y="3225402"/>
            <a:ext cx="1358022" cy="37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http://www.google.fr/url?source=imglanding&amp;ct=img&amp;q=http://upload.wikimedia.org/wikipedia/commons/4/45/Raspberry_Pi_-_Model_A.jpg&amp;sa=X&amp;ei=YcduVeUZyfVSvd2BmA4&amp;ved=0CAkQ8wc4Jw&amp;usg=AFQjCNG-WBSXAscvy7Nbb7CPshvYVC82H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7" y="3675501"/>
            <a:ext cx="3238249" cy="3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387296" y="4141601"/>
            <a:ext cx="528542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Trace-</a:t>
            </a:r>
            <a:r>
              <a:rPr lang="fr-FR" sz="2000" b="1" dirty="0" err="1" smtClean="0"/>
              <a:t>based</a:t>
            </a:r>
            <a:r>
              <a:rPr lang="fr-FR" sz="2000" b="1" dirty="0" smtClean="0"/>
              <a:t> </a:t>
            </a:r>
            <a:r>
              <a:rPr lang="fr-FR" sz="2000" b="1" dirty="0" err="1"/>
              <a:t>a</a:t>
            </a:r>
            <a:r>
              <a:rPr lang="fr-FR" sz="2000" b="1" dirty="0" err="1" smtClean="0"/>
              <a:t>nalysis</a:t>
            </a:r>
            <a:r>
              <a:rPr lang="fr-FR" sz="2000" b="1" dirty="0" smtClean="0"/>
              <a:t> of </a:t>
            </a:r>
            <a:r>
              <a:rPr lang="fr-FR" sz="2000" b="1" dirty="0" err="1" smtClean="0"/>
              <a:t>embedded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systems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Trace volume </a:t>
            </a:r>
            <a:r>
              <a:rPr lang="fr-FR" b="1" dirty="0" err="1" smtClean="0"/>
              <a:t>reduction</a:t>
            </a:r>
            <a:endParaRPr lang="fr-FR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 smtClean="0"/>
              <a:t>Filtering</a:t>
            </a:r>
            <a:endParaRPr lang="fr-FR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Structuration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smtClean="0"/>
              <a:t>Abstraction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FF0000"/>
                </a:solidFill>
              </a:rPr>
              <a:t>Data </a:t>
            </a:r>
            <a:r>
              <a:rPr lang="fr-FR" b="1" dirty="0" err="1" smtClean="0">
                <a:solidFill>
                  <a:srgbClr val="FF0000"/>
                </a:solidFill>
              </a:rPr>
              <a:t>aggregation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FF0000"/>
                </a:solidFill>
              </a:rPr>
              <a:t>Visualization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20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0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59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</a:t>
            </a:r>
            <a:r>
              <a:rPr lang="fr-FR" dirty="0" smtClean="0"/>
              <a:t> of Temporal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37800"/>
              </p:ext>
            </p:extLst>
          </p:nvPr>
        </p:nvGraphicFramePr>
        <p:xfrm>
          <a:off x="1859006" y="1765024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5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9006" y="1765024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Connecteur droit avec flèche 9"/>
          <p:cNvCxnSpPr/>
          <p:nvPr/>
        </p:nvCxnSpPr>
        <p:spPr>
          <a:xfrm>
            <a:off x="1749677" y="3845330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749677" y="1732633"/>
            <a:ext cx="0" cy="21096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75232" y="3186020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38176" y="2420004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4357" y="1732633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859006" y="5224681"/>
            <a:ext cx="2749507" cy="6499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1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08513" y="5224681"/>
            <a:ext cx="1398149" cy="6499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Phase </a:t>
            </a:r>
            <a:r>
              <a:rPr lang="fr-FR" sz="2000" b="1" dirty="0" smtClean="0">
                <a:solidFill>
                  <a:schemeClr val="bg1"/>
                </a:solidFill>
              </a:rPr>
              <a:t>2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06662" y="5224680"/>
            <a:ext cx="2749507" cy="6499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Phase 3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72075" y="6141841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38176" y="536497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Whole</a:t>
            </a:r>
            <a:r>
              <a:rPr lang="fr-FR" dirty="0" smtClean="0"/>
              <a:t> System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099380" y="6240834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pic>
        <p:nvPicPr>
          <p:cNvPr id="18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62" y="4142307"/>
            <a:ext cx="756835" cy="75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3737582" y="4234158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21" name="Flèche droite 20"/>
          <p:cNvSpPr/>
          <p:nvPr/>
        </p:nvSpPr>
        <p:spPr>
          <a:xfrm rot="5400000">
            <a:off x="4911072" y="4299439"/>
            <a:ext cx="783665" cy="209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949997" y="433427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0370" y="4309424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Data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22" name="Multiplier 21"/>
          <p:cNvSpPr/>
          <p:nvPr/>
        </p:nvSpPr>
        <p:spPr>
          <a:xfrm>
            <a:off x="3432748" y="4012273"/>
            <a:ext cx="1114827" cy="995477"/>
          </a:xfrm>
          <a:prstGeom prst="mathMultiply">
            <a:avLst/>
          </a:prstGeom>
          <a:solidFill>
            <a:srgbClr val="FF0000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5889953" y="4135309"/>
            <a:ext cx="2670723" cy="79041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593" y="3145662"/>
            <a:ext cx="949393" cy="9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70286" y="3004457"/>
            <a:ext cx="2495406" cy="1184050"/>
          </a:xfrm>
          <a:prstGeom prst="rect">
            <a:avLst/>
          </a:pr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39938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2" y="2148562"/>
            <a:ext cx="1254481" cy="13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icroscope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86" y="2148562"/>
            <a:ext cx="798276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an, us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9" y="4873582"/>
            <a:ext cx="1235922" cy="123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 flipV="1">
            <a:off x="1719476" y="2824375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ultiplier 24"/>
          <p:cNvSpPr/>
          <p:nvPr/>
        </p:nvSpPr>
        <p:spPr>
          <a:xfrm>
            <a:off x="10901335" y="2429675"/>
            <a:ext cx="75613" cy="123377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447329" y="3658045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Complex</a:t>
            </a:r>
            <a:endParaRPr lang="fr-FR" b="1" dirty="0"/>
          </a:p>
          <a:p>
            <a:pPr algn="ctr"/>
            <a:r>
              <a:rPr lang="fr-FR" b="1" dirty="0" smtClean="0"/>
              <a:t>System</a:t>
            </a:r>
            <a:endParaRPr lang="fr-FR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047299" y="3660578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err="1" smtClean="0">
                <a:solidFill>
                  <a:schemeClr val="bg2">
                    <a:lumMod val="50000"/>
                  </a:schemeClr>
                </a:solidFill>
              </a:rPr>
              <a:t>Microscopic</a:t>
            </a:r>
            <a:endParaRPr lang="fr-FR" b="1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Observation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8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791" y="2256489"/>
            <a:ext cx="1230596" cy="12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5057047" y="1987706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3436092" y="2813956"/>
            <a:ext cx="597673" cy="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105157" y="2892807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268501" y="40191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7455420" y="5168090"/>
            <a:ext cx="410272" cy="39059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6405555" y="3251027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>
                <a:solidFill>
                  <a:schemeClr val="bg2">
                    <a:lumMod val="50000"/>
                  </a:schemeClr>
                </a:solidFill>
              </a:rPr>
              <a:t>Abstraction</a:t>
            </a:r>
            <a:endParaRPr lang="fr-FR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7382339" y="4235761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Macroscopic</a:t>
            </a:r>
            <a:endParaRPr lang="fr-FR" b="1" dirty="0" smtClean="0"/>
          </a:p>
          <a:p>
            <a:pPr algn="ctr"/>
            <a:r>
              <a:rPr lang="fr-FR" b="1" dirty="0" err="1" smtClean="0"/>
              <a:t>Representation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7819725" y="6076355"/>
            <a:ext cx="982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Analyst</a:t>
            </a:r>
            <a:endParaRPr lang="fr-FR" b="1" dirty="0"/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4767020" y="4188507"/>
            <a:ext cx="603269" cy="1142989"/>
          </a:xfrm>
          <a:prstGeom prst="straightConnector1">
            <a:avLst/>
          </a:prstGeom>
          <a:ln w="444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877572" y="5008331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Robin Lamarche-Perrin: </a:t>
            </a:r>
          </a:p>
          <a:p>
            <a:r>
              <a:rPr lang="fr-FR" b="1" dirty="0" err="1" smtClean="0">
                <a:solidFill>
                  <a:srgbClr val="00B050"/>
                </a:solidFill>
              </a:rPr>
              <a:t>Method</a:t>
            </a:r>
            <a:r>
              <a:rPr lang="fr-FR" b="1" dirty="0" smtClean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based</a:t>
            </a:r>
            <a:r>
              <a:rPr lang="fr-FR" b="1" dirty="0" smtClean="0">
                <a:solidFill>
                  <a:srgbClr val="00B050"/>
                </a:solidFill>
              </a:rPr>
              <a:t> on Partition + </a:t>
            </a:r>
            <a:r>
              <a:rPr lang="fr-FR" b="1" dirty="0" err="1" smtClean="0">
                <a:solidFill>
                  <a:srgbClr val="00B050"/>
                </a:solidFill>
              </a:rPr>
              <a:t>Aggregation</a:t>
            </a:r>
            <a:endParaRPr lang="fr-FR" b="1" dirty="0">
              <a:solidFill>
                <a:srgbClr val="00B050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529351" y="4710593"/>
            <a:ext cx="1351526" cy="1344490"/>
            <a:chOff x="7203895" y="0"/>
            <a:chExt cx="1933069" cy="1933069"/>
          </a:xfrm>
        </p:grpSpPr>
        <p:pic>
          <p:nvPicPr>
            <p:cNvPr id="40962" name="Picture 2" descr="https://scholar.google.fr/citations?view_op=view_photo&amp;user=-UFawloAAAAJ&amp;citpid=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226" y="172968"/>
              <a:ext cx="1595474" cy="1595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pic>
        <p:nvPicPr>
          <p:cNvPr id="104450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74" y="5790535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466" y="5821883"/>
            <a:ext cx="764721" cy="764721"/>
          </a:xfrm>
          <a:prstGeom prst="rect">
            <a:avLst/>
          </a:prstGeom>
        </p:spPr>
      </p:pic>
      <p:pic>
        <p:nvPicPr>
          <p:cNvPr id="33" name="Picture 6" descr="eye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55" y="437221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1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the partition to the </a:t>
            </a:r>
            <a:r>
              <a:rPr lang="fr-FR" dirty="0" err="1" smtClean="0"/>
              <a:t>interpretation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96" name="ZoneTexte 95"/>
          <p:cNvSpPr txBox="1"/>
          <p:nvPr/>
        </p:nvSpPr>
        <p:spPr>
          <a:xfrm>
            <a:off x="2316611" y="55457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97" name="ZoneTexte 96"/>
          <p:cNvSpPr txBox="1"/>
          <p:nvPr/>
        </p:nvSpPr>
        <p:spPr>
          <a:xfrm>
            <a:off x="3861646" y="555468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endParaRPr lang="fr-FR" b="1" dirty="0" smtClean="0"/>
          </a:p>
        </p:txBody>
      </p:sp>
      <p:sp>
        <p:nvSpPr>
          <p:cNvPr id="99" name="ZoneTexte 98"/>
          <p:cNvSpPr txBox="1"/>
          <p:nvPr/>
        </p:nvSpPr>
        <p:spPr>
          <a:xfrm>
            <a:off x="7385499" y="554326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Visualization</a:t>
            </a:r>
            <a:endParaRPr lang="fr-FR" i="1" dirty="0"/>
          </a:p>
        </p:txBody>
      </p:sp>
      <p:sp>
        <p:nvSpPr>
          <p:cNvPr id="6" name="Ellipse 5"/>
          <p:cNvSpPr/>
          <p:nvPr/>
        </p:nvSpPr>
        <p:spPr>
          <a:xfrm>
            <a:off x="2925413" y="2550818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3275507" y="2858666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061697" y="3990642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740737" y="344652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509163" y="2730541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372879" y="4118766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 rot="1386068">
            <a:off x="2375333" y="2427891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 rot="1386068">
            <a:off x="2576781" y="3324589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 rot="20790911">
            <a:off x="2217521" y="3895823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/>
          <p:cNvSpPr/>
          <p:nvPr/>
        </p:nvSpPr>
        <p:spPr>
          <a:xfrm rot="1386068">
            <a:off x="4112674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1" name="Ellipse 70"/>
          <p:cNvSpPr/>
          <p:nvPr/>
        </p:nvSpPr>
        <p:spPr>
          <a:xfrm rot="1386068">
            <a:off x="4314123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 rot="20790911">
            <a:off x="3954863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6421528" y="2550817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Ellipse 73"/>
          <p:cNvSpPr/>
          <p:nvPr/>
        </p:nvSpPr>
        <p:spPr>
          <a:xfrm>
            <a:off x="6771622" y="2858664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5" name="Ellipse 74"/>
          <p:cNvSpPr/>
          <p:nvPr/>
        </p:nvSpPr>
        <p:spPr>
          <a:xfrm>
            <a:off x="6557812" y="3990640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Ellipse 75"/>
          <p:cNvSpPr/>
          <p:nvPr/>
        </p:nvSpPr>
        <p:spPr>
          <a:xfrm>
            <a:off x="6236853" y="3446526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6005278" y="2730540"/>
            <a:ext cx="272568" cy="2562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Ellipse 77"/>
          <p:cNvSpPr/>
          <p:nvPr/>
        </p:nvSpPr>
        <p:spPr>
          <a:xfrm>
            <a:off x="5868994" y="4118765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 rot="1386068">
            <a:off x="5871448" y="2427890"/>
            <a:ext cx="1270796" cy="86154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 rot="1386068">
            <a:off x="6072896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 rot="20790911">
            <a:off x="5713636" y="3895822"/>
            <a:ext cx="1293265" cy="5932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/>
          <p:cNvSpPr txBox="1"/>
          <p:nvPr/>
        </p:nvSpPr>
        <p:spPr>
          <a:xfrm>
            <a:off x="4497522" y="2678021"/>
            <a:ext cx="379682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15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452589" y="336570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4433934" y="3987263"/>
            <a:ext cx="265989" cy="26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</a:t>
            </a:r>
            <a:endParaRPr lang="fr-FR" dirty="0"/>
          </a:p>
        </p:txBody>
      </p:sp>
      <p:sp>
        <p:nvSpPr>
          <p:cNvPr id="90" name="Ellipse 89"/>
          <p:cNvSpPr/>
          <p:nvPr/>
        </p:nvSpPr>
        <p:spPr>
          <a:xfrm rot="1386068">
            <a:off x="7654946" y="2427890"/>
            <a:ext cx="1270796" cy="861546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 rot="1386068">
            <a:off x="7856395" y="3324588"/>
            <a:ext cx="603132" cy="527176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2" name="Ellipse 91"/>
          <p:cNvSpPr/>
          <p:nvPr/>
        </p:nvSpPr>
        <p:spPr>
          <a:xfrm rot="20790911">
            <a:off x="7497134" y="3895822"/>
            <a:ext cx="1293265" cy="593211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01" name="Connecteur droit avec flèche 100"/>
          <p:cNvCxnSpPr/>
          <p:nvPr/>
        </p:nvCxnSpPr>
        <p:spPr>
          <a:xfrm flipV="1">
            <a:off x="3658772" y="3523169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17910" y="3522058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7172296" y="3522943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V="1">
            <a:off x="1784805" y="3496092"/>
            <a:ext cx="351623" cy="11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909971" y="275361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1" name="Ellipse 40"/>
          <p:cNvSpPr/>
          <p:nvPr/>
        </p:nvSpPr>
        <p:spPr>
          <a:xfrm>
            <a:off x="1260065" y="3061467"/>
            <a:ext cx="272568" cy="256249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1057837" y="3736804"/>
            <a:ext cx="272568" cy="25624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806159" y="3306337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493721" y="2933342"/>
            <a:ext cx="272568" cy="25624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461426" y="3608679"/>
            <a:ext cx="272568" cy="256249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82033" y="5543268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Population</a:t>
            </a:r>
            <a:endParaRPr lang="fr-FR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535282" y="541395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Characteristic</a:t>
            </a:r>
            <a:endParaRPr lang="fr-FR" b="1" dirty="0" smtClean="0"/>
          </a:p>
          <a:p>
            <a:pPr algn="ctr"/>
            <a:r>
              <a:rPr lang="fr-FR" b="1" dirty="0" smtClean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8693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How to </a:t>
            </a:r>
            <a:r>
              <a:rPr lang="fr-FR" b="1" dirty="0" err="1" smtClean="0"/>
              <a:t>choose</a:t>
            </a:r>
            <a:r>
              <a:rPr lang="fr-FR" b="1" dirty="0" smtClean="0"/>
              <a:t> the « good » partitions?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878368" y="2366102"/>
            <a:ext cx="105670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800" b="1" dirty="0" smtClean="0"/>
              <a:t>?</a:t>
            </a:r>
            <a:endParaRPr lang="fr-FR" sz="13800" b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708166" y="5595937"/>
            <a:ext cx="5941848" cy="9429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 smtClean="0"/>
              <a:t>Best Partition </a:t>
            </a:r>
            <a:r>
              <a:rPr lang="fr-FR" sz="4000" dirty="0" err="1" smtClean="0"/>
              <a:t>Problem</a:t>
            </a:r>
            <a:endParaRPr lang="fr-FR" sz="4000" dirty="0"/>
          </a:p>
        </p:txBody>
      </p:sp>
      <p:sp>
        <p:nvSpPr>
          <p:cNvPr id="6" name="Ellipse 5"/>
          <p:cNvSpPr/>
          <p:nvPr/>
        </p:nvSpPr>
        <p:spPr>
          <a:xfrm>
            <a:off x="1145841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Ellipse 6"/>
          <p:cNvSpPr/>
          <p:nvPr/>
        </p:nvSpPr>
        <p:spPr>
          <a:xfrm>
            <a:off x="1373799" y="325240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315196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036779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32628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802835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lipse 11"/>
          <p:cNvSpPr/>
          <p:nvPr/>
        </p:nvSpPr>
        <p:spPr>
          <a:xfrm>
            <a:off x="2574558" y="295751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Ellipse 12"/>
          <p:cNvSpPr/>
          <p:nvPr/>
        </p:nvSpPr>
        <p:spPr>
          <a:xfrm>
            <a:off x="2874920" y="3224356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743913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2465496" y="347727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261345" y="3091547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2231552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Ellipse 17"/>
          <p:cNvSpPr/>
          <p:nvPr/>
        </p:nvSpPr>
        <p:spPr>
          <a:xfrm>
            <a:off x="4058298" y="286377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Ellipse 18"/>
          <p:cNvSpPr/>
          <p:nvPr/>
        </p:nvSpPr>
        <p:spPr>
          <a:xfrm>
            <a:off x="4286256" y="3158665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4208931" y="375846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882570" y="351130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3681779" y="3006753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3696570" y="384052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Ellipse 23"/>
          <p:cNvSpPr/>
          <p:nvPr/>
        </p:nvSpPr>
        <p:spPr>
          <a:xfrm>
            <a:off x="5544210" y="2941633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Ellipse 24"/>
          <p:cNvSpPr/>
          <p:nvPr/>
        </p:nvSpPr>
        <p:spPr>
          <a:xfrm>
            <a:off x="5772168" y="3236522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5713566" y="3742586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5406682" y="3341301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230997" y="3075666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201205" y="3824646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Ellipse 29"/>
          <p:cNvSpPr/>
          <p:nvPr/>
        </p:nvSpPr>
        <p:spPr>
          <a:xfrm>
            <a:off x="6984629" y="2924885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Ellipse 30"/>
          <p:cNvSpPr/>
          <p:nvPr/>
        </p:nvSpPr>
        <p:spPr>
          <a:xfrm>
            <a:off x="7212588" y="3219774"/>
            <a:ext cx="218124" cy="20669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9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7308660" y="3831460"/>
            <a:ext cx="218124" cy="20669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2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6875567" y="344464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6671416" y="3058918"/>
            <a:ext cx="218124" cy="2066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1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548653" y="3721298"/>
            <a:ext cx="218124" cy="2066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Ellipse 35"/>
          <p:cNvSpPr/>
          <p:nvPr/>
        </p:nvSpPr>
        <p:spPr>
          <a:xfrm rot="1386068">
            <a:off x="1090578" y="2919931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1323104" y="3219300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 rot="1386068">
            <a:off x="776444" y="3058976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 rot="1386068">
            <a:off x="991957" y="343263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 rot="1386068">
            <a:off x="1266494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 rot="1386068">
            <a:off x="756744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 rot="1386068">
            <a:off x="2817231" y="3191253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 rot="20268405">
            <a:off x="3644360" y="2911519"/>
            <a:ext cx="463465" cy="877098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/>
          <p:cNvSpPr/>
          <p:nvPr/>
        </p:nvSpPr>
        <p:spPr>
          <a:xfrm rot="1386068">
            <a:off x="4151408" y="371405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/>
          <p:cNvSpPr/>
          <p:nvPr/>
        </p:nvSpPr>
        <p:spPr>
          <a:xfrm rot="1386068">
            <a:off x="3641658" y="3802424"/>
            <a:ext cx="330492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 rot="20808063">
            <a:off x="5107136" y="3691340"/>
            <a:ext cx="950850" cy="39334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7718485">
            <a:off x="6295218" y="2947449"/>
            <a:ext cx="1250562" cy="96693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7258575" y="3790649"/>
            <a:ext cx="315565" cy="29598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9877537">
            <a:off x="5178740" y="2848931"/>
            <a:ext cx="903498" cy="79329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4020137">
            <a:off x="2322854" y="2759501"/>
            <a:ext cx="407265" cy="723793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4995533">
            <a:off x="2202590" y="3324437"/>
            <a:ext cx="720797" cy="9215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 rot="19601598">
            <a:off x="4075142" y="2687998"/>
            <a:ext cx="403535" cy="80361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7725033" y="40033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…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812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err="1" smtClean="0"/>
                  <a:t>Complexity</a:t>
                </a:r>
                <a:r>
                  <a:rPr lang="fr-FR" sz="2000" dirty="0" smtClean="0"/>
                  <a:t>: </a:t>
                </a:r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required</a:t>
                </a:r>
                <a:r>
                  <a:rPr lang="fr-FR" sz="2000" dirty="0"/>
                  <a:t> to encode a </a:t>
                </a:r>
                <a:r>
                  <a:rPr lang="fr-FR" sz="2000" dirty="0" err="1"/>
                  <a:t>representation</a:t>
                </a:r>
                <a:r>
                  <a:rPr lang="fr-FR" sz="2000" dirty="0"/>
                  <a:t> </a:t>
                </a:r>
                <a:r>
                  <a:rPr lang="fr-FR" sz="2000" dirty="0" smtClean="0"/>
                  <a:t>(Shannon </a:t>
                </a:r>
                <a:r>
                  <a:rPr lang="fr-FR" sz="2000" dirty="0" err="1" smtClean="0"/>
                  <a:t>entropy</a:t>
                </a:r>
                <a:r>
                  <a:rPr lang="fr-FR" sz="2000" dirty="0" smtClean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sz="18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800" b="1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sz="1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sz="1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sz="1800" b="1" dirty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200" b="0" dirty="0" smtClean="0"/>
              </a:p>
              <a:p>
                <a:endParaRPr lang="fr-FR" sz="700" dirty="0" smtClean="0"/>
              </a:p>
              <a:p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dirty="0" smtClean="0"/>
                  <a:t>: </a:t>
                </a:r>
                <a:r>
                  <a:rPr lang="fr-FR" sz="2000" dirty="0" err="1"/>
                  <a:t>q</a:t>
                </a:r>
                <a:r>
                  <a:rPr lang="fr-FR" sz="2000" dirty="0" err="1" smtClean="0"/>
                  <a:t>uantity</a:t>
                </a:r>
                <a:r>
                  <a:rPr lang="fr-FR" sz="2000" dirty="0" smtClean="0"/>
                  <a:t> </a:t>
                </a:r>
                <a:r>
                  <a:rPr lang="fr-FR" sz="2000" dirty="0"/>
                  <a:t>of information </a:t>
                </a:r>
                <a:r>
                  <a:rPr lang="fr-FR" sz="2000" dirty="0" err="1"/>
                  <a:t>saved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compared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microscopic</a:t>
                </a:r>
                <a:r>
                  <a:rPr lang="fr-FR" sz="2000" dirty="0"/>
                  <a:t> description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𝒈𝒂𝒊𝒏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727" y="1380768"/>
                <a:ext cx="8648700" cy="2557410"/>
              </a:xfrm>
              <a:blipFill rotWithShape="0">
                <a:blip r:embed="rId3"/>
                <a:stretch>
                  <a:fillRect l="-635" t="-2864" b="-1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11" name="Groupe 10"/>
          <p:cNvGrpSpPr/>
          <p:nvPr/>
        </p:nvGrpSpPr>
        <p:grpSpPr>
          <a:xfrm>
            <a:off x="673474" y="3938178"/>
            <a:ext cx="7377451" cy="2849929"/>
            <a:chOff x="242549" y="3512047"/>
            <a:chExt cx="8132825" cy="3348725"/>
          </a:xfrm>
        </p:grpSpPr>
        <p:sp>
          <p:nvSpPr>
            <p:cNvPr id="5" name="Ellipse 4"/>
            <p:cNvSpPr/>
            <p:nvPr/>
          </p:nvSpPr>
          <p:spPr>
            <a:xfrm>
              <a:off x="855821" y="4520208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" name="Ellipse 5"/>
            <p:cNvSpPr/>
            <p:nvPr/>
          </p:nvSpPr>
          <p:spPr>
            <a:xfrm>
              <a:off x="1269972" y="4935144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Ellipse 6"/>
            <p:cNvSpPr/>
            <p:nvPr/>
          </p:nvSpPr>
          <p:spPr>
            <a:xfrm>
              <a:off x="1836188" y="5374395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1828041" y="4666073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51098" y="477259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1112361" y="556635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3414178" y="4443221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Ellipse 14"/>
            <p:cNvSpPr/>
            <p:nvPr/>
          </p:nvSpPr>
          <p:spPr>
            <a:xfrm>
              <a:off x="3838684" y="4875530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4960747" y="5473740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4571568" y="4709642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2909455" y="4695605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125522" y="5653665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Ellipse 19"/>
            <p:cNvSpPr/>
            <p:nvPr/>
          </p:nvSpPr>
          <p:spPr>
            <a:xfrm rot="1386068">
              <a:off x="2747179" y="4270595"/>
              <a:ext cx="1540901" cy="12098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 rot="1386068">
              <a:off x="4371156" y="4527373"/>
              <a:ext cx="731327" cy="74031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 rot="20790911">
              <a:off x="3937143" y="5340587"/>
              <a:ext cx="1568146" cy="83304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573324" y="4515783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Ellipse 23"/>
            <p:cNvSpPr/>
            <p:nvPr/>
          </p:nvSpPr>
          <p:spPr>
            <a:xfrm>
              <a:off x="6997830" y="4948092"/>
              <a:ext cx="330502" cy="35985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9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7522773" y="5425994"/>
              <a:ext cx="330502" cy="3598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7730714" y="4782204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068601" y="4768167"/>
              <a:ext cx="330502" cy="35985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1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6811973" y="5546302"/>
              <a:ext cx="330502" cy="3598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Ellipse 28"/>
            <p:cNvSpPr/>
            <p:nvPr/>
          </p:nvSpPr>
          <p:spPr>
            <a:xfrm rot="1386068">
              <a:off x="5866035" y="4178054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 rot="1386068">
              <a:off x="1719819" y="458192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 rot="1386068">
              <a:off x="1738632" y="527866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 rot="1386068">
              <a:off x="1012935" y="547613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 rot="1386068">
              <a:off x="1169876" y="4851191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 rot="1386068">
              <a:off x="757874" y="4423716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 rot="1386068">
              <a:off x="242549" y="4675272"/>
              <a:ext cx="530447" cy="5402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351098" y="6418418"/>
              <a:ext cx="802427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265646" y="3988047"/>
              <a:ext cx="802427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2732020" y="351204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chemeClr val="accent6"/>
                  </a:solidFill>
                </a:rPr>
                <a:t>Complexity</a:t>
              </a:r>
              <a:r>
                <a:rPr lang="fr-FR" sz="2400" b="1" dirty="0" smtClean="0">
                  <a:solidFill>
                    <a:schemeClr val="accent6"/>
                  </a:solidFill>
                </a:rPr>
                <a:t> </a:t>
              </a:r>
              <a:r>
                <a:rPr lang="fr-FR" sz="2400" b="1" dirty="0" err="1" smtClean="0">
                  <a:solidFill>
                    <a:schemeClr val="accent6"/>
                  </a:solidFill>
                </a:rPr>
                <a:t>reduction</a:t>
              </a:r>
              <a:endParaRPr lang="fr-FR" b="1" dirty="0">
                <a:solidFill>
                  <a:schemeClr val="accent6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055451" y="6399107"/>
              <a:ext cx="49423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/>
                <a:t>Number</a:t>
              </a:r>
              <a:r>
                <a:rPr lang="fr-FR" sz="2400" b="1" dirty="0" smtClean="0"/>
                <a:t> of </a:t>
              </a:r>
              <a:r>
                <a:rPr lang="fr-FR" sz="2400" b="1" dirty="0" err="1" smtClean="0"/>
                <a:t>elements</a:t>
              </a:r>
              <a:r>
                <a:rPr lang="fr-FR" sz="2400" b="1" dirty="0" smtClean="0"/>
                <a:t> (</a:t>
              </a:r>
              <a:r>
                <a:rPr lang="fr-FR" sz="2400" b="1" dirty="0" err="1" smtClean="0"/>
                <a:t>aggregates</a:t>
              </a:r>
              <a:r>
                <a:rPr lang="fr-FR" sz="2400" b="1" dirty="0" smtClean="0"/>
                <a:t>)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842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/>
              <a:t>l</a:t>
            </a:r>
            <a:r>
              <a:rPr lang="fr-FR" dirty="0" err="1" smtClean="0"/>
              <a:t>oss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000" dirty="0" smtClean="0"/>
                  <a:t>Quantity of information </a:t>
                </a:r>
                <a:r>
                  <a:rPr lang="fr-FR" sz="2000" dirty="0" err="1" smtClean="0"/>
                  <a:t>lost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compared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with</a:t>
                </a:r>
                <a:r>
                  <a:rPr lang="fr-FR" sz="2000" dirty="0" smtClean="0"/>
                  <a:t> the </a:t>
                </a:r>
                <a:r>
                  <a:rPr lang="fr-FR" sz="2000" dirty="0" err="1" smtClean="0"/>
                  <a:t>microscopic</a:t>
                </a:r>
                <a:r>
                  <a:rPr lang="fr-FR" sz="2000" dirty="0" smtClean="0"/>
                  <a:t> description (</a:t>
                </a:r>
                <a:r>
                  <a:rPr lang="fr-FR" sz="2000" dirty="0" err="1" smtClean="0"/>
                  <a:t>Kullback-Leibler</a:t>
                </a:r>
                <a:r>
                  <a:rPr lang="fr-FR" sz="2000" dirty="0" smtClean="0"/>
                  <a:t> divergence)</a:t>
                </a:r>
                <a:endParaRPr lang="fr-FR" sz="2000" b="0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𝒍𝒐</m:t>
                        </m:r>
                        <m:sSub>
                          <m:sSub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fr-FR" sz="1800" b="1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8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𝒍𝒐𝒔𝒔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340907"/>
                <a:ext cx="8648700" cy="952248"/>
              </a:xfrm>
              <a:blipFill rotWithShape="0">
                <a:blip r:embed="rId2"/>
                <a:stretch>
                  <a:fillRect l="-564" t="-8974" b="-5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1021072" y="266352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445578" y="3095835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2001439" y="351771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Ellipse 7"/>
          <p:cNvSpPr/>
          <p:nvPr/>
        </p:nvSpPr>
        <p:spPr>
          <a:xfrm>
            <a:off x="1993292" y="2809391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516349" y="291591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277612" y="370967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683608" y="2430207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885070" y="272524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903883" y="342198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178186" y="361945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335127" y="2994509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923125" y="2567034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407800" y="281859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1022055" y="4858297"/>
            <a:ext cx="330502" cy="359850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Ellipse 45"/>
          <p:cNvSpPr/>
          <p:nvPr/>
        </p:nvSpPr>
        <p:spPr>
          <a:xfrm>
            <a:off x="1446561" y="529060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Ellipse 46"/>
          <p:cNvSpPr/>
          <p:nvPr/>
        </p:nvSpPr>
        <p:spPr>
          <a:xfrm>
            <a:off x="2002422" y="571248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47"/>
          <p:cNvSpPr/>
          <p:nvPr/>
        </p:nvSpPr>
        <p:spPr>
          <a:xfrm>
            <a:off x="1994275" y="500416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17332" y="511068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Ellipse 49"/>
          <p:cNvSpPr/>
          <p:nvPr/>
        </p:nvSpPr>
        <p:spPr>
          <a:xfrm>
            <a:off x="1278595" y="590444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 rot="1386068">
            <a:off x="5677876" y="4732036"/>
            <a:ext cx="2439068" cy="183546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 rot="1386068">
            <a:off x="1886053" y="492001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386068">
            <a:off x="1904866" y="561675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386068">
            <a:off x="1179169" y="581422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 rot="1386068">
            <a:off x="1336110" y="5189280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/>
          <p:cNvSpPr/>
          <p:nvPr/>
        </p:nvSpPr>
        <p:spPr>
          <a:xfrm rot="1386068">
            <a:off x="924108" y="4761805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 rot="1386068">
            <a:off x="408783" y="501336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6402152" y="267865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Ellipse 59"/>
          <p:cNvSpPr/>
          <p:nvPr/>
        </p:nvSpPr>
        <p:spPr>
          <a:xfrm>
            <a:off x="6826658" y="3110966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Ellipse 60"/>
          <p:cNvSpPr/>
          <p:nvPr/>
        </p:nvSpPr>
        <p:spPr>
          <a:xfrm>
            <a:off x="7382519" y="353284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7374372" y="282452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5897429" y="293104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6658692" y="3724804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Ellipse 70"/>
          <p:cNvSpPr/>
          <p:nvPr/>
        </p:nvSpPr>
        <p:spPr>
          <a:xfrm>
            <a:off x="6310863" y="495260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Ellipse 71"/>
          <p:cNvSpPr/>
          <p:nvPr/>
        </p:nvSpPr>
        <p:spPr>
          <a:xfrm>
            <a:off x="6735369" y="538491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3" name="Ellipse 72"/>
          <p:cNvSpPr/>
          <p:nvPr/>
        </p:nvSpPr>
        <p:spPr>
          <a:xfrm>
            <a:off x="7291230" y="58067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Ellipse 73"/>
          <p:cNvSpPr/>
          <p:nvPr/>
        </p:nvSpPr>
        <p:spPr>
          <a:xfrm>
            <a:off x="7283083" y="509846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5806140" y="5204987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4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6567403" y="599875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7" name="Connecteur droit avec flèche 76"/>
          <p:cNvCxnSpPr/>
          <p:nvPr/>
        </p:nvCxnSpPr>
        <p:spPr>
          <a:xfrm flipV="1">
            <a:off x="2636868" y="3303991"/>
            <a:ext cx="2941394" cy="38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2856510" y="2722674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High</a:t>
            </a:r>
          </a:p>
          <a:p>
            <a:pPr algn="ctr"/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Information</a:t>
            </a:r>
            <a:r>
              <a:rPr lang="fr-FR" sz="2400" b="1" dirty="0" smtClean="0">
                <a:solidFill>
                  <a:schemeClr val="accent6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Loss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2658620" y="5411313"/>
            <a:ext cx="2941394" cy="3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878262" y="4829996"/>
            <a:ext cx="2560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 smtClean="0"/>
              <a:t>Low</a:t>
            </a:r>
            <a:endParaRPr lang="fr-FR" sz="2400" b="1" dirty="0" smtClean="0"/>
          </a:p>
          <a:p>
            <a:pPr algn="ctr"/>
            <a:endParaRPr lang="fr-FR" sz="2400" b="1" dirty="0" smtClean="0"/>
          </a:p>
          <a:p>
            <a:pPr algn="ctr"/>
            <a:r>
              <a:rPr lang="fr-FR" sz="2400" b="1" dirty="0" smtClean="0"/>
              <a:t>Information </a:t>
            </a:r>
            <a:r>
              <a:rPr lang="fr-FR" sz="2400" b="1" dirty="0" err="1" smtClean="0"/>
              <a:t>Loss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53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Parametrized</a:t>
            </a:r>
            <a:r>
              <a:rPr lang="fr-FR" dirty="0" smtClean="0"/>
              <a:t> Information </a:t>
            </a:r>
            <a:r>
              <a:rPr lang="fr-FR" dirty="0" err="1" smtClean="0"/>
              <a:t>Criterion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27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</p:spPr>
            <p:txBody>
              <a:bodyPr>
                <a:normAutofit/>
              </a:bodyPr>
              <a:lstStyle/>
              <a:p>
                <a:r>
                  <a:rPr lang="fr-FR" sz="2000" b="1" dirty="0" smtClean="0"/>
                  <a:t>Balance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between</a:t>
                </a:r>
                <a:r>
                  <a:rPr lang="fr-FR" sz="2000" dirty="0" smtClean="0"/>
                  <a:t> </a:t>
                </a:r>
                <a:r>
                  <a:rPr lang="fr-FR" sz="2000" b="1" dirty="0" err="1" smtClean="0"/>
                  <a:t>complexity</a:t>
                </a:r>
                <a:r>
                  <a:rPr lang="fr-FR" sz="2000" b="1" dirty="0" smtClean="0"/>
                  <a:t> </a:t>
                </a:r>
                <a:r>
                  <a:rPr lang="fr-FR" sz="2000" b="1" dirty="0" err="1" smtClean="0"/>
                  <a:t>reduction</a:t>
                </a:r>
                <a:r>
                  <a:rPr lang="fr-FR" sz="2000" b="1" dirty="0" smtClean="0"/>
                  <a:t> </a:t>
                </a:r>
                <a:r>
                  <a:rPr lang="fr-FR" sz="2000" dirty="0" smtClean="0"/>
                  <a:t>and </a:t>
                </a:r>
                <a:r>
                  <a:rPr lang="fr-FR" sz="2000" b="1" dirty="0" smtClean="0"/>
                  <a:t>information </a:t>
                </a:r>
                <a:r>
                  <a:rPr lang="fr-FR" sz="2000" b="1" dirty="0" err="1" smtClean="0"/>
                  <a:t>loss</a:t>
                </a:r>
                <a:endParaRPr lang="fr-FR" sz="2000" b="1" dirty="0" smtClean="0"/>
              </a:p>
              <a:p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𝒑𝑰𝑪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𝒈𝒂𝒊𝒏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𝒍𝒐𝒔𝒔</m:t>
                    </m:r>
                    <m:d>
                      <m:d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fr-FR" sz="2000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𝒑𝑰𝑪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𝒑𝑰𝑪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r>
                  <a:rPr lang="fr-FR" sz="2000" b="1" dirty="0"/>
                  <a:t>Maximize </a:t>
                </a:r>
                <a14:m>
                  <m:oMath xmlns:m="http://schemas.openxmlformats.org/officeDocument/2006/math">
                    <m:r>
                      <a:rPr lang="fr-FR" sz="2000" b="1" i="1" dirty="0">
                        <a:latin typeface="Cambria Math" panose="02040503050406030204" pitchFamily="18" charset="0"/>
                      </a:rPr>
                      <m:t>𝒑𝑰𝑪</m:t>
                    </m:r>
                  </m:oMath>
                </a14:m>
                <a:r>
                  <a:rPr lang="fr-FR" sz="2000" b="1" dirty="0"/>
                  <a:t>: </a:t>
                </a:r>
                <a:r>
                  <a:rPr lang="fr-FR" sz="2000" dirty="0" err="1"/>
                  <a:t>aggregate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priority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elements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close values</a:t>
                </a:r>
              </a:p>
              <a:p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5646" y="1287269"/>
                <a:ext cx="8648700" cy="1808566"/>
              </a:xfrm>
              <a:blipFill rotWithShape="0">
                <a:blip r:embed="rId3"/>
                <a:stretch>
                  <a:fillRect l="-635" t="-67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e 32"/>
          <p:cNvGrpSpPr/>
          <p:nvPr/>
        </p:nvGrpSpPr>
        <p:grpSpPr>
          <a:xfrm>
            <a:off x="730364" y="2921876"/>
            <a:ext cx="7509747" cy="3434475"/>
            <a:chOff x="577859" y="2564612"/>
            <a:chExt cx="8079029" cy="3898328"/>
          </a:xfrm>
        </p:grpSpPr>
        <p:sp>
          <p:nvSpPr>
            <p:cNvPr id="26" name="Ellipse 25"/>
            <p:cNvSpPr/>
            <p:nvPr/>
          </p:nvSpPr>
          <p:spPr>
            <a:xfrm rot="1386068">
              <a:off x="6201345" y="3804291"/>
              <a:ext cx="2439068" cy="183546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" name="Groupe 2"/>
            <p:cNvGrpSpPr/>
            <p:nvPr/>
          </p:nvGrpSpPr>
          <p:grpSpPr>
            <a:xfrm>
              <a:off x="577859" y="2564612"/>
              <a:ext cx="8079029" cy="3898328"/>
              <a:chOff x="577859" y="2564612"/>
              <a:chExt cx="8079029" cy="3898328"/>
            </a:xfrm>
          </p:grpSpPr>
          <p:sp>
            <p:nvSpPr>
              <p:cNvPr id="5" name="Ellipse 4"/>
              <p:cNvSpPr/>
              <p:nvPr/>
            </p:nvSpPr>
            <p:spPr>
              <a:xfrm>
                <a:off x="1191131" y="4146445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1596909" y="4553172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Ellipse 6"/>
              <p:cNvSpPr/>
              <p:nvPr/>
            </p:nvSpPr>
            <p:spPr>
              <a:xfrm>
                <a:off x="2171498" y="5000632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2163351" y="4292310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686408" y="439882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Ellipse 9"/>
              <p:cNvSpPr/>
              <p:nvPr/>
            </p:nvSpPr>
            <p:spPr>
              <a:xfrm>
                <a:off x="1447671" y="519259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1" name="Ellipse 10"/>
              <p:cNvSpPr/>
              <p:nvPr/>
            </p:nvSpPr>
            <p:spPr>
              <a:xfrm>
                <a:off x="3749488" y="4069458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4173994" y="4501767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5296057" y="5099977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4906878" y="4335879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244765" y="4321842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4460832" y="5279902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7" name="Ellipse 16"/>
              <p:cNvSpPr/>
              <p:nvPr/>
            </p:nvSpPr>
            <p:spPr>
              <a:xfrm rot="1386068">
                <a:off x="3082489" y="3896832"/>
                <a:ext cx="1540901" cy="12098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/>
              <p:cNvSpPr/>
              <p:nvPr/>
            </p:nvSpPr>
            <p:spPr>
              <a:xfrm rot="1386068">
                <a:off x="4706466" y="4153610"/>
                <a:ext cx="731327" cy="740311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Ellipse 18"/>
              <p:cNvSpPr/>
              <p:nvPr/>
            </p:nvSpPr>
            <p:spPr>
              <a:xfrm rot="20790911">
                <a:off x="4272453" y="4966824"/>
                <a:ext cx="1568146" cy="833044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908634" y="4142020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7333140" y="4574329"/>
                <a:ext cx="330502" cy="35985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9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7858083" y="5052231"/>
                <a:ext cx="330502" cy="3598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2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8066024" y="4408441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403911" y="4394404"/>
                <a:ext cx="330502" cy="35985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1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7147283" y="5172539"/>
                <a:ext cx="330502" cy="35985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 rot="1386068">
                <a:off x="2055129" y="420816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/>
              <p:cNvSpPr/>
              <p:nvPr/>
            </p:nvSpPr>
            <p:spPr>
              <a:xfrm rot="1386068">
                <a:off x="2073942" y="490490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/>
              <p:cNvSpPr/>
              <p:nvPr/>
            </p:nvSpPr>
            <p:spPr>
              <a:xfrm rot="1386068">
                <a:off x="1348245" y="510236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Ellipse 29"/>
              <p:cNvSpPr/>
              <p:nvPr/>
            </p:nvSpPr>
            <p:spPr>
              <a:xfrm rot="1386068">
                <a:off x="1505186" y="4477428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Ellipse 30"/>
              <p:cNvSpPr/>
              <p:nvPr/>
            </p:nvSpPr>
            <p:spPr>
              <a:xfrm rot="1386068">
                <a:off x="1093184" y="4049953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Ellipse 31"/>
              <p:cNvSpPr/>
              <p:nvPr/>
            </p:nvSpPr>
            <p:spPr>
              <a:xfrm rot="1386068">
                <a:off x="577859" y="4301509"/>
                <a:ext cx="530447" cy="540295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4" name="Connecteur droit avec flèche 33"/>
              <p:cNvCxnSpPr/>
              <p:nvPr/>
            </p:nvCxnSpPr>
            <p:spPr>
              <a:xfrm>
                <a:off x="632612" y="3643049"/>
                <a:ext cx="8024276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3067330" y="3138284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Complexity</a:t>
                </a:r>
                <a:r>
                  <a:rPr lang="fr-FR" sz="2400" b="1" dirty="0" smtClean="0">
                    <a:solidFill>
                      <a:schemeClr val="accent6"/>
                    </a:solidFill>
                  </a:rPr>
                  <a:t> </a:t>
                </a:r>
                <a:r>
                  <a:rPr lang="fr-FR" sz="2400" b="1" dirty="0" err="1" smtClean="0">
                    <a:solidFill>
                      <a:schemeClr val="accent6"/>
                    </a:solidFill>
                  </a:rPr>
                  <a:t>reduction</a:t>
                </a:r>
                <a:endParaRPr lang="fr-FR" b="1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37" name="Connecteur droit avec flèche 36"/>
              <p:cNvCxnSpPr/>
              <p:nvPr/>
            </p:nvCxnSpPr>
            <p:spPr>
              <a:xfrm>
                <a:off x="632612" y="5971222"/>
                <a:ext cx="802427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3431640" y="6001275"/>
                <a:ext cx="25074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smtClean="0">
                    <a:solidFill>
                      <a:srgbClr val="FF0000"/>
                    </a:solidFill>
                  </a:rPr>
                  <a:t>Information </a:t>
                </a:r>
                <a:r>
                  <a:rPr lang="fr-FR" sz="2400" b="1" dirty="0" err="1" smtClean="0">
                    <a:solidFill>
                      <a:srgbClr val="FF0000"/>
                    </a:solidFill>
                  </a:rPr>
                  <a:t>loss</a:t>
                </a:r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9" name="Connecteur droit avec flèche 38"/>
              <p:cNvCxnSpPr/>
              <p:nvPr/>
            </p:nvCxnSpPr>
            <p:spPr>
              <a:xfrm>
                <a:off x="632612" y="3095835"/>
                <a:ext cx="8024276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3686795" y="2564612"/>
                <a:ext cx="19159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chemeClr val="accent4"/>
                    </a:solidFill>
                  </a:rPr>
                  <a:t>Parameter</a:t>
                </a:r>
                <a:r>
                  <a:rPr lang="fr-FR" sz="2400" b="1" dirty="0" smtClean="0">
                    <a:solidFill>
                      <a:schemeClr val="accent4"/>
                    </a:solidFill>
                  </a:rPr>
                  <a:t> p</a:t>
                </a:r>
                <a:endParaRPr lang="fr-FR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69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</a:t>
            </a:r>
            <a:r>
              <a:rPr lang="fr-FR" dirty="0" smtClean="0"/>
              <a:t> the partition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315590"/>
            <a:ext cx="8648700" cy="1986410"/>
          </a:xfrm>
        </p:spPr>
        <p:txBody>
          <a:bodyPr>
            <a:normAutofit/>
          </a:bodyPr>
          <a:lstStyle/>
          <a:p>
            <a:r>
              <a:rPr lang="fr-FR" sz="2400" b="1" dirty="0" err="1" smtClean="0"/>
              <a:t>Reduce</a:t>
            </a:r>
            <a:r>
              <a:rPr lang="fr-FR" sz="2400" b="1" dirty="0" smtClean="0"/>
              <a:t> </a:t>
            </a:r>
            <a:r>
              <a:rPr lang="fr-FR" sz="2400" dirty="0" smtClean="0"/>
              <a:t>the</a:t>
            </a:r>
            <a:r>
              <a:rPr lang="fr-FR" sz="2400" b="1" dirty="0" smtClean="0"/>
              <a:t> </a:t>
            </a:r>
            <a:r>
              <a:rPr lang="fr-FR" sz="2400" dirty="0" smtClean="0"/>
              <a:t>set of partition</a:t>
            </a:r>
            <a:r>
              <a:rPr lang="fr-FR" sz="2400" b="1" dirty="0" smtClean="0"/>
              <a:t> size</a:t>
            </a:r>
            <a:endParaRPr lang="fr-FR" sz="2400" dirty="0" smtClean="0"/>
          </a:p>
          <a:p>
            <a:r>
              <a:rPr lang="fr-FR" sz="2400" b="1" dirty="0" err="1" smtClean="0"/>
              <a:t>Decrease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algorithmic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complexity</a:t>
            </a:r>
            <a:endParaRPr lang="fr-FR" sz="2400" b="1" dirty="0" smtClean="0"/>
          </a:p>
          <a:p>
            <a:r>
              <a:rPr lang="fr-FR" sz="2400" dirty="0" err="1" smtClean="0"/>
              <a:t>Bring</a:t>
            </a:r>
            <a:r>
              <a:rPr lang="fr-FR" sz="2400" dirty="0" smtClean="0"/>
              <a:t> </a:t>
            </a:r>
            <a:r>
              <a:rPr lang="fr-FR" sz="2400" b="1" dirty="0" err="1" smtClean="0"/>
              <a:t>coherence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b="1" dirty="0" err="1" smtClean="0"/>
              <a:t>syntaxic</a:t>
            </a:r>
            <a:r>
              <a:rPr lang="fr-FR" sz="2400" dirty="0" smtClean="0"/>
              <a:t> and </a:t>
            </a:r>
            <a:r>
              <a:rPr lang="fr-FR" sz="2400" b="1" dirty="0" err="1" smtClean="0"/>
              <a:t>semantic</a:t>
            </a:r>
            <a:r>
              <a:rPr lang="fr-FR" sz="2400" dirty="0" smtClean="0"/>
              <a:t> </a:t>
            </a:r>
            <a:r>
              <a:rPr lang="fr-FR" sz="2400" dirty="0" err="1" smtClean="0"/>
              <a:t>characteristics</a:t>
            </a:r>
            <a:r>
              <a:rPr lang="fr-FR" sz="2400" dirty="0" smtClean="0"/>
              <a:t> of the system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267896" y="5389419"/>
            <a:ext cx="572932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1000513" y="5095965"/>
            <a:ext cx="1027198" cy="773498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22166" y="5386003"/>
            <a:ext cx="647580" cy="43461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748" y="5997502"/>
            <a:ext cx="271489" cy="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329" y="5989649"/>
            <a:ext cx="279262" cy="2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/>
          <p:cNvSpPr/>
          <p:nvPr/>
        </p:nvSpPr>
        <p:spPr>
          <a:xfrm>
            <a:off x="1710375" y="345278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3"/>
            <a:endCxn id="20" idx="7"/>
          </p:cNvCxnSpPr>
          <p:nvPr/>
        </p:nvCxnSpPr>
        <p:spPr>
          <a:xfrm flipH="1">
            <a:off x="1447312" y="3602640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10" idx="5"/>
            <a:endCxn id="13" idx="1"/>
          </p:cNvCxnSpPr>
          <p:nvPr/>
        </p:nvCxnSpPr>
        <p:spPr>
          <a:xfrm>
            <a:off x="1860521" y="3602640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2186447" y="389986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1862074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2529989" y="42953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>
            <a:stCxn id="13" idx="3"/>
            <a:endCxn id="14" idx="7"/>
          </p:cNvCxnSpPr>
          <p:nvPr/>
        </p:nvCxnSpPr>
        <p:spPr>
          <a:xfrm flipH="1">
            <a:off x="2012220" y="4049715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3" idx="4"/>
            <a:endCxn id="19" idx="0"/>
          </p:cNvCxnSpPr>
          <p:nvPr/>
        </p:nvCxnSpPr>
        <p:spPr>
          <a:xfrm>
            <a:off x="2274400" y="4075425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3" idx="5"/>
            <a:endCxn id="15" idx="0"/>
          </p:cNvCxnSpPr>
          <p:nvPr/>
        </p:nvCxnSpPr>
        <p:spPr>
          <a:xfrm>
            <a:off x="2336592" y="4049715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2204931" y="4293515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297166" y="389210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137740" y="428946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455573" y="42926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0" idx="5"/>
            <a:endCxn id="22" idx="0"/>
          </p:cNvCxnSpPr>
          <p:nvPr/>
        </p:nvCxnSpPr>
        <p:spPr>
          <a:xfrm>
            <a:off x="1447312" y="4041957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20" idx="3"/>
            <a:endCxn id="21" idx="0"/>
          </p:cNvCxnSpPr>
          <p:nvPr/>
        </p:nvCxnSpPr>
        <p:spPr>
          <a:xfrm flipH="1">
            <a:off x="1225693" y="4041957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/>
          <p:cNvSpPr/>
          <p:nvPr/>
        </p:nvSpPr>
        <p:spPr>
          <a:xfrm>
            <a:off x="937480" y="4692704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5" idx="3"/>
            <a:endCxn id="35" idx="7"/>
          </p:cNvCxnSpPr>
          <p:nvPr/>
        </p:nvCxnSpPr>
        <p:spPr>
          <a:xfrm flipH="1">
            <a:off x="674416" y="4842555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25" idx="5"/>
            <a:endCxn id="28" idx="1"/>
          </p:cNvCxnSpPr>
          <p:nvPr/>
        </p:nvCxnSpPr>
        <p:spPr>
          <a:xfrm>
            <a:off x="1087625" y="4842555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413551" y="513977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1089179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1757094" y="5535282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>
            <a:stCxn id="28" idx="3"/>
            <a:endCxn id="29" idx="7"/>
          </p:cNvCxnSpPr>
          <p:nvPr/>
        </p:nvCxnSpPr>
        <p:spPr>
          <a:xfrm flipH="1">
            <a:off x="1239324" y="5289630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8" idx="4"/>
            <a:endCxn id="34" idx="0"/>
          </p:cNvCxnSpPr>
          <p:nvPr/>
        </p:nvCxnSpPr>
        <p:spPr>
          <a:xfrm>
            <a:off x="1501504" y="5315340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8" idx="5"/>
            <a:endCxn id="30" idx="0"/>
          </p:cNvCxnSpPr>
          <p:nvPr/>
        </p:nvCxnSpPr>
        <p:spPr>
          <a:xfrm>
            <a:off x="1563696" y="5289630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432035" y="5533430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24270" y="513202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364844" y="552938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682678" y="553259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>
            <a:stCxn id="35" idx="5"/>
            <a:endCxn id="37" idx="0"/>
          </p:cNvCxnSpPr>
          <p:nvPr/>
        </p:nvCxnSpPr>
        <p:spPr>
          <a:xfrm>
            <a:off x="674416" y="5281872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35" idx="3"/>
            <a:endCxn id="36" idx="0"/>
          </p:cNvCxnSpPr>
          <p:nvPr/>
        </p:nvCxnSpPr>
        <p:spPr>
          <a:xfrm flipH="1">
            <a:off x="452797" y="5281872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2805225" y="4682751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/>
          <p:cNvCxnSpPr>
            <a:stCxn id="40" idx="3"/>
            <a:endCxn id="50" idx="7"/>
          </p:cNvCxnSpPr>
          <p:nvPr/>
        </p:nvCxnSpPr>
        <p:spPr>
          <a:xfrm flipH="1">
            <a:off x="2542162" y="4832601"/>
            <a:ext cx="288825" cy="3151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40" idx="5"/>
            <a:endCxn id="43" idx="1"/>
          </p:cNvCxnSpPr>
          <p:nvPr/>
        </p:nvCxnSpPr>
        <p:spPr>
          <a:xfrm>
            <a:off x="2955371" y="4832601"/>
            <a:ext cx="351687" cy="32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3281297" y="5129826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2956925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3624839" y="5525329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3" idx="3"/>
            <a:endCxn id="44" idx="7"/>
          </p:cNvCxnSpPr>
          <p:nvPr/>
        </p:nvCxnSpPr>
        <p:spPr>
          <a:xfrm flipH="1">
            <a:off x="3107070" y="5279677"/>
            <a:ext cx="199988" cy="271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>
            <a:stCxn id="43" idx="4"/>
            <a:endCxn id="49" idx="0"/>
          </p:cNvCxnSpPr>
          <p:nvPr/>
        </p:nvCxnSpPr>
        <p:spPr>
          <a:xfrm>
            <a:off x="3369250" y="5305387"/>
            <a:ext cx="18484" cy="2180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3" idx="5"/>
            <a:endCxn id="45" idx="0"/>
          </p:cNvCxnSpPr>
          <p:nvPr/>
        </p:nvCxnSpPr>
        <p:spPr>
          <a:xfrm>
            <a:off x="3431442" y="5279677"/>
            <a:ext cx="281350" cy="245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3299781" y="552347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2392016" y="5122068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2232590" y="5519427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llipse 51"/>
          <p:cNvSpPr/>
          <p:nvPr/>
        </p:nvSpPr>
        <p:spPr>
          <a:xfrm>
            <a:off x="2550424" y="5522643"/>
            <a:ext cx="175907" cy="1755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/>
          <p:cNvCxnSpPr>
            <a:stCxn id="50" idx="5"/>
            <a:endCxn id="52" idx="0"/>
          </p:cNvCxnSpPr>
          <p:nvPr/>
        </p:nvCxnSpPr>
        <p:spPr>
          <a:xfrm>
            <a:off x="2542162" y="5271919"/>
            <a:ext cx="96215" cy="250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50" idx="3"/>
            <a:endCxn id="51" idx="0"/>
          </p:cNvCxnSpPr>
          <p:nvPr/>
        </p:nvCxnSpPr>
        <p:spPr>
          <a:xfrm flipH="1">
            <a:off x="2320543" y="5271919"/>
            <a:ext cx="97234" cy="2475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1933000" y="4682751"/>
            <a:ext cx="0" cy="3042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80962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6059578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638193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7216809" y="3468641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5467560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046175" y="4220185"/>
            <a:ext cx="1003693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7203405" y="4220185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5467560" y="4774592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046176" y="4774592"/>
            <a:ext cx="1582306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5467559" y="5328998"/>
            <a:ext cx="2160922" cy="357745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/>
          <p:cNvSpPr/>
          <p:nvPr/>
        </p:nvSpPr>
        <p:spPr>
          <a:xfrm>
            <a:off x="5467560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6046175" y="5884409"/>
            <a:ext cx="1582305" cy="471942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/>
          <p:cNvSpPr/>
          <p:nvPr/>
        </p:nvSpPr>
        <p:spPr>
          <a:xfrm>
            <a:off x="6624791" y="5947133"/>
            <a:ext cx="425077" cy="3577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5467559" y="3942466"/>
            <a:ext cx="21743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15" y="5361828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968" y="4820835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398" y="4279842"/>
            <a:ext cx="299480" cy="3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delete, error, remov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51" y="5973993"/>
            <a:ext cx="291144" cy="3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eur droit 73"/>
          <p:cNvCxnSpPr/>
          <p:nvPr/>
        </p:nvCxnSpPr>
        <p:spPr>
          <a:xfrm>
            <a:off x="4595239" y="2921280"/>
            <a:ext cx="1" cy="347890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 descr="http://www.google.fr/url?source=imglanding&amp;ct=img&amp;q=http://www.londonstudentconferences.com/wp-content/uploads/2014/08/icons_geography.jpg&amp;sa=X&amp;ei=Bh1vVdKDH4ScyQT33YGABA&amp;ved=0CAkQ8wc4Mg&amp;usg=AFQjCNE5ngDzgbEOL01739xVZ5pSOibs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168" y="2921280"/>
            <a:ext cx="83820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79" y="2927126"/>
            <a:ext cx="764721" cy="7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22523"/>
            <a:ext cx="7452271" cy="2113753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/>
              <a:t>Adaptation </a:t>
            </a:r>
            <a:r>
              <a:rPr lang="fr-FR" dirty="0" smtClean="0"/>
              <a:t>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methodology</a:t>
            </a:r>
            <a:r>
              <a:rPr lang="fr-FR" dirty="0" smtClean="0"/>
              <a:t> </a:t>
            </a:r>
            <a:r>
              <a:rPr lang="fr-FR" b="1" dirty="0" smtClean="0"/>
              <a:t>to trace </a:t>
            </a:r>
            <a:r>
              <a:rPr lang="fr-FR" b="1" dirty="0" err="1" smtClean="0"/>
              <a:t>analysis</a:t>
            </a:r>
            <a:endParaRPr lang="fr-FR" b="1" dirty="0" smtClean="0"/>
          </a:p>
          <a:p>
            <a:pPr lvl="1"/>
            <a:r>
              <a:rPr lang="fr-FR" dirty="0" smtClean="0"/>
              <a:t>New </a:t>
            </a:r>
            <a:r>
              <a:rPr lang="fr-FR" b="1" dirty="0" smtClean="0"/>
              <a:t>data structures</a:t>
            </a:r>
          </a:p>
          <a:p>
            <a:pPr lvl="1"/>
            <a:r>
              <a:rPr lang="fr-FR" dirty="0" smtClean="0"/>
              <a:t>Design of </a:t>
            </a:r>
            <a:r>
              <a:rPr lang="fr-FR" b="1" dirty="0" err="1" smtClean="0"/>
              <a:t>appropriate</a:t>
            </a:r>
            <a:r>
              <a:rPr lang="fr-FR" b="1" dirty="0" smtClean="0"/>
              <a:t> </a:t>
            </a:r>
            <a:r>
              <a:rPr lang="fr-FR" b="1" dirty="0" err="1" smtClean="0"/>
              <a:t>metrics</a:t>
            </a:r>
            <a:endParaRPr lang="fr-FR" b="1" dirty="0" smtClean="0"/>
          </a:p>
          <a:p>
            <a:pPr lvl="1"/>
            <a:r>
              <a:rPr lang="fr-FR" b="1" dirty="0" smtClean="0"/>
              <a:t>Adaptation</a:t>
            </a:r>
            <a:r>
              <a:rPr lang="fr-FR" dirty="0" smtClean="0"/>
              <a:t> of the </a:t>
            </a:r>
            <a:r>
              <a:rPr lang="fr-FR" dirty="0" err="1" smtClean="0"/>
              <a:t>aggregation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r>
              <a:rPr lang="fr-FR" b="1" dirty="0" smtClean="0"/>
              <a:t>to </a:t>
            </a:r>
            <a:r>
              <a:rPr lang="fr-FR" b="1" dirty="0" err="1" smtClean="0"/>
              <a:t>these</a:t>
            </a:r>
            <a:r>
              <a:rPr lang="fr-FR" b="1" dirty="0" smtClean="0"/>
              <a:t> data structures</a:t>
            </a:r>
            <a:endParaRPr lang="fr-FR" b="1" dirty="0"/>
          </a:p>
          <a:p>
            <a:pPr lvl="1"/>
            <a:r>
              <a:rPr lang="fr-FR" dirty="0" smtClean="0"/>
              <a:t>Efficient and </a:t>
            </a:r>
            <a:r>
              <a:rPr lang="fr-FR" dirty="0" err="1" smtClean="0"/>
              <a:t>reusable</a:t>
            </a:r>
            <a:r>
              <a:rPr lang="fr-FR" dirty="0" smtClean="0"/>
              <a:t> </a:t>
            </a:r>
            <a:r>
              <a:rPr lang="fr-FR" b="1" dirty="0" err="1" smtClean="0"/>
              <a:t>implementation</a:t>
            </a:r>
            <a:endParaRPr lang="fr-FR" dirty="0" smtClean="0"/>
          </a:p>
          <a:p>
            <a:r>
              <a:rPr lang="fr-FR" dirty="0" smtClean="0"/>
              <a:t>Design and </a:t>
            </a:r>
            <a:r>
              <a:rPr lang="fr-FR" dirty="0" err="1" smtClean="0"/>
              <a:t>implementation</a:t>
            </a:r>
            <a:r>
              <a:rPr lang="fr-FR" dirty="0" smtClean="0"/>
              <a:t> of an </a:t>
            </a:r>
            <a:r>
              <a:rPr lang="fr-FR" b="1" dirty="0" smtClean="0"/>
              <a:t>effective </a:t>
            </a:r>
            <a:r>
              <a:rPr lang="fr-FR" b="1" dirty="0" err="1" smtClean="0"/>
              <a:t>visualization</a:t>
            </a:r>
            <a:endParaRPr lang="fr-FR" b="1" dirty="0" smtClean="0"/>
          </a:p>
          <a:p>
            <a:pPr lvl="1"/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b="1" dirty="0" smtClean="0"/>
              <a:t>data and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dirty="0" err="1" smtClean="0"/>
              <a:t>aggregations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analysis methodology for huge application </a:t>
            </a:r>
            <a:r>
              <a:rPr lang="en-US" sz="1600" dirty="0" smtClean="0"/>
              <a:t>traces,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err="1"/>
              <a:t>Dosimont</a:t>
            </a:r>
            <a:r>
              <a:rPr lang="en-US" sz="1600" b="1" dirty="0"/>
              <a:t>, </a:t>
            </a:r>
            <a:r>
              <a:rPr lang="en-US" sz="1600" b="1" dirty="0" err="1"/>
              <a:t>Schnorr</a:t>
            </a:r>
            <a:r>
              <a:rPr lang="en-US" sz="1600" b="1" dirty="0"/>
              <a:t>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/>
              <a:t>– A Trace Macroscopic Description based on Time Aggregation, </a:t>
            </a:r>
            <a:r>
              <a:rPr lang="fr-FR" sz="1600" dirty="0"/>
              <a:t>RR </a:t>
            </a:r>
            <a:r>
              <a:rPr lang="fr-FR" sz="1600" dirty="0" smtClean="0"/>
              <a:t>8524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</a:t>
            </a:r>
            <a:r>
              <a:rPr lang="en-US" sz="1600" dirty="0" smtClean="0"/>
              <a:t>et al. 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r>
              <a:rPr lang="fr-FR" sz="1600" b="1" dirty="0" err="1" smtClean="0"/>
              <a:t>Dosimont</a:t>
            </a:r>
            <a:r>
              <a:rPr lang="fr-FR" sz="1600" b="1" dirty="0" smtClean="0"/>
              <a:t>, Huard et al. </a:t>
            </a:r>
            <a:r>
              <a:rPr lang="fr-FR" sz="1600" dirty="0"/>
              <a:t>–</a:t>
            </a:r>
            <a:r>
              <a:rPr lang="fr-FR" sz="1600" dirty="0" smtClean="0"/>
              <a:t> Agrégation pour l’analyse de traces volumineuses, AEP10</a:t>
            </a:r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7225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025461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5" name="Picture 12" descr="communication, internet, lan, network, router, wifi, wireles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83" y="2460443"/>
            <a:ext cx="1841687" cy="18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video, youtub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8" y="2998774"/>
            <a:ext cx="1421049" cy="113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sk, drive, hard icon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63" y="2815109"/>
            <a:ext cx="1502504" cy="15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2684133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5881798" y="3450563"/>
            <a:ext cx="758537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785057" y="4279649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TV program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83656" y="4279649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Set-top box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032461" y="428573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615" y="380115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Streaming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803248" y="380115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Record</a:t>
            </a:r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b="1" dirty="0" smtClean="0"/>
              <a:t>TS Record use case</a:t>
            </a:r>
            <a:endParaRPr lang="fr-FR" b="1" dirty="0"/>
          </a:p>
        </p:txBody>
      </p:sp>
      <p:pic>
        <p:nvPicPr>
          <p:cNvPr id="19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20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24625" y="6492875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30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9384" y="1554049"/>
            <a:ext cx="8532402" cy="4692879"/>
            <a:chOff x="-103105" y="1178105"/>
            <a:chExt cx="9005805" cy="5248981"/>
          </a:xfrm>
        </p:grpSpPr>
        <p:cxnSp>
          <p:nvCxnSpPr>
            <p:cNvPr id="39" name="Connecteur droit 38"/>
            <p:cNvCxnSpPr/>
            <p:nvPr/>
          </p:nvCxnSpPr>
          <p:spPr>
            <a:xfrm flipV="1">
              <a:off x="658787" y="5187052"/>
              <a:ext cx="609600" cy="62870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>
              <a:off x="658787" y="3849650"/>
              <a:ext cx="0" cy="19661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658787" y="5815753"/>
              <a:ext cx="4312627" cy="93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1137542" y="584338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t1</a:t>
              </a:r>
              <a:endParaRPr lang="fr-FR" sz="16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1940457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t2</a:t>
              </a:r>
              <a:endParaRPr lang="fr-FR" sz="16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791549" y="5826387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t3</a:t>
              </a:r>
              <a:endParaRPr lang="fr-FR" sz="16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582262" y="5832135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t4</a:t>
              </a:r>
              <a:endParaRPr lang="fr-FR" sz="16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4372975" y="5841762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t5</a:t>
              </a:r>
              <a:endParaRPr lang="fr-FR" sz="16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25846" y="403080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235155" y="460511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35155" y="518650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400377" y="6119309"/>
              <a:ext cx="174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discrete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sp>
          <p:nvSpPr>
            <p:cNvPr id="26" name="ZoneTexte 25"/>
            <p:cNvSpPr txBox="1"/>
            <p:nvPr/>
          </p:nvSpPr>
          <p:spPr>
            <a:xfrm rot="16200000">
              <a:off x="-301878" y="4616326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cxnSp>
          <p:nvCxnSpPr>
            <p:cNvPr id="29" name="Connecteur droit avec flèche 28"/>
            <p:cNvCxnSpPr/>
            <p:nvPr/>
          </p:nvCxnSpPr>
          <p:spPr>
            <a:xfrm flipV="1">
              <a:off x="1268387" y="1591367"/>
              <a:ext cx="4376164" cy="7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2483553" y="1178105"/>
              <a:ext cx="21974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Time (</a:t>
              </a:r>
              <a:r>
                <a:rPr lang="fr-FR" sz="1400" dirty="0" err="1" smtClean="0"/>
                <a:t>continuous</a:t>
              </a:r>
              <a:r>
                <a:rPr lang="fr-FR" sz="1400" dirty="0" smtClean="0"/>
                <a:t>)</a:t>
              </a:r>
              <a:endParaRPr lang="fr-FR" sz="1400" dirty="0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1268387" y="1599022"/>
              <a:ext cx="0" cy="138450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30233" y="176458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/>
                <a:t>s</a:t>
              </a:r>
              <a:r>
                <a:rPr lang="fr-FR" sz="1400" dirty="0" smtClean="0"/>
                <a:t>1</a:t>
              </a:r>
              <a:endParaRPr lang="fr-FR" sz="14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30233" y="21522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30233" y="251884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s</a:t>
              </a:r>
              <a:r>
                <a:rPr lang="fr-FR" sz="1400" dirty="0"/>
                <a:t>3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6061858" y="1485882"/>
              <a:ext cx="2840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err="1" smtClean="0"/>
                <a:t>Sum</a:t>
              </a:r>
              <a:r>
                <a:rPr lang="fr-FR" sz="2000" b="1" dirty="0" smtClean="0"/>
                <a:t> of state durations</a:t>
              </a:r>
              <a:endParaRPr lang="fr-FR" sz="2000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 rot="16200000">
              <a:off x="313753" y="2199403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 smtClean="0"/>
                <a:t>Space</a:t>
              </a:r>
              <a:endParaRPr lang="fr-FR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5190" y="2317774"/>
              <a:ext cx="2417372" cy="33369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76017" y="3108149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30436" y="3110851"/>
              <a:ext cx="276225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2279" y="3108149"/>
              <a:ext cx="979687" cy="378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>
              <a:off x="6576017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>
              <a:off x="7030436" y="3626366"/>
              <a:ext cx="2762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/>
            <p:cNvCxnSpPr/>
            <p:nvPr/>
          </p:nvCxnSpPr>
          <p:spPr>
            <a:xfrm>
              <a:off x="7482280" y="3626366"/>
              <a:ext cx="81776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576017" y="4682462"/>
              <a:ext cx="1724025" cy="657225"/>
            </a:xfrm>
            <a:prstGeom prst="rect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d1+d2+p1*d3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6532836" y="3722612"/>
              <a:ext cx="19291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d1 + d2  +  p1*d3</a:t>
              </a:r>
              <a:endParaRPr lang="fr-FR" sz="1600" dirty="0"/>
            </a:p>
          </p:txBody>
        </p:sp>
        <p:sp>
          <p:nvSpPr>
            <p:cNvPr id="54" name="Flèche droite 53"/>
            <p:cNvSpPr/>
            <p:nvPr/>
          </p:nvSpPr>
          <p:spPr>
            <a:xfrm rot="5400000">
              <a:off x="7297136" y="4252751"/>
              <a:ext cx="257175" cy="23812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4" name="Connecteur droit 63"/>
            <p:cNvCxnSpPr/>
            <p:nvPr/>
          </p:nvCxnSpPr>
          <p:spPr>
            <a:xfrm>
              <a:off x="6576017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300042" y="2957237"/>
              <a:ext cx="0" cy="88701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>
              <a:off x="6576017" y="2777151"/>
              <a:ext cx="17240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6842340" y="2428169"/>
              <a:ext cx="1231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Time slice</a:t>
              </a:r>
              <a:endParaRPr lang="fr-FR" dirty="0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06776" y="347896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1"/>
                  </a:solidFill>
                </a:rPr>
                <a:t>J</a:t>
              </a:r>
              <a:r>
                <a:rPr lang="fr-FR" sz="1400" dirty="0" smtClean="0">
                  <a:solidFill>
                    <a:schemeClr val="accent1"/>
                  </a:solidFill>
                </a:rPr>
                <a:t>1</a:t>
              </a:r>
              <a:endParaRPr lang="fr-FR" sz="14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30624" y="3320236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00B050"/>
                  </a:solidFill>
                </a:rPr>
                <a:t>J</a:t>
              </a:r>
              <a:r>
                <a:rPr lang="fr-FR" sz="1400" dirty="0" smtClean="0">
                  <a:solidFill>
                    <a:srgbClr val="00B050"/>
                  </a:solidFill>
                </a:rPr>
                <a:t>2</a:t>
              </a:r>
              <a:endParaRPr lang="fr-FR" sz="1400" dirty="0">
                <a:solidFill>
                  <a:srgbClr val="00B050"/>
                </a:solidFill>
              </a:endParaRPr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587075" y="3180537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rgbClr val="C00000"/>
                  </a:solidFill>
                </a:rPr>
                <a:t>J</a:t>
              </a:r>
              <a:r>
                <a:rPr lang="fr-FR" sz="1400" dirty="0" smtClean="0">
                  <a:solidFill>
                    <a:srgbClr val="C00000"/>
                  </a:solidFill>
                </a:rPr>
                <a:t>3</a:t>
              </a:r>
              <a:endParaRPr lang="fr-FR" sz="1400" dirty="0">
                <a:solidFill>
                  <a:srgbClr val="C00000"/>
                </a:solidFill>
              </a:endParaRPr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54515" y="3040838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>
                  <a:solidFill>
                    <a:schemeClr val="accent3">
                      <a:lumMod val="75000"/>
                    </a:schemeClr>
                  </a:solidFill>
                </a:rPr>
                <a:t>J</a:t>
              </a:r>
              <a:r>
                <a:rPr lang="fr-FR" sz="1400" dirty="0" smtClean="0">
                  <a:solidFill>
                    <a:schemeClr val="accent3">
                      <a:lumMod val="75000"/>
                    </a:schemeClr>
                  </a:solidFill>
                </a:rPr>
                <a:t>4</a:t>
              </a:r>
              <a:endParaRPr lang="fr-FR" sz="1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3" name="ZoneTexte 72"/>
            <p:cNvSpPr txBox="1"/>
            <p:nvPr/>
          </p:nvSpPr>
          <p:spPr>
            <a:xfrm rot="18889622">
              <a:off x="-388872" y="325698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Event types</a:t>
              </a:r>
              <a:endParaRPr lang="fr-FR" dirty="0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911568" y="2894863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>
                  <a:solidFill>
                    <a:srgbClr val="7030A0"/>
                  </a:solidFill>
                </a:rPr>
                <a:t>J</a:t>
              </a:r>
              <a:r>
                <a:rPr lang="fr-FR" sz="1400" dirty="0">
                  <a:solidFill>
                    <a:srgbClr val="7030A0"/>
                  </a:solidFill>
                </a:rPr>
                <a:t>5</a:t>
              </a:r>
            </a:p>
          </p:txBody>
        </p:sp>
        <p:cxnSp>
          <p:nvCxnSpPr>
            <p:cNvPr id="75" name="Connecteur droit 74"/>
            <p:cNvCxnSpPr/>
            <p:nvPr/>
          </p:nvCxnSpPr>
          <p:spPr>
            <a:xfrm flipV="1">
              <a:off x="702205" y="3128302"/>
              <a:ext cx="730164" cy="71231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63186"/>
              </p:ext>
            </p:extLst>
          </p:nvPr>
        </p:nvGraphicFramePr>
        <p:xfrm>
          <a:off x="951921" y="2024682"/>
          <a:ext cx="4491263" cy="368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7" name="Visio" r:id="rId4" imgW="7400848" imgH="6067575" progId="Visio.Drawing.15">
                  <p:embed/>
                </p:oleObj>
              </mc:Choice>
              <mc:Fallback>
                <p:oleObj name="Visio" r:id="rId4" imgW="7400848" imgH="60675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921" y="2024682"/>
                        <a:ext cx="4491263" cy="368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7" y="4457826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08169"/>
              </p:ext>
            </p:extLst>
          </p:nvPr>
        </p:nvGraphicFramePr>
        <p:xfrm>
          <a:off x="254000" y="1884779"/>
          <a:ext cx="7091362" cy="324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7" name="Visio" r:id="rId5" imgW="18723600" imgH="8574120" progId="Visio.Drawing.15">
                  <p:embed/>
                </p:oleObj>
              </mc:Choice>
              <mc:Fallback>
                <p:oleObj name="Visio" r:id="rId5" imgW="18723600" imgH="85741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000" y="1884779"/>
                        <a:ext cx="7091362" cy="3246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96" y="3885352"/>
            <a:ext cx="530823" cy="5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trace abstraction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400433"/>
            <a:ext cx="2173946" cy="321043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31</a:t>
            </a:fld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3183946" y="2144038"/>
            <a:ext cx="1354137" cy="3239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83946" y="2640751"/>
            <a:ext cx="1524000" cy="181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334729" y="3886196"/>
            <a:ext cx="161955" cy="13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4003096" y="4032379"/>
            <a:ext cx="419305" cy="459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424260" y="4909907"/>
            <a:ext cx="229505" cy="93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3260146" y="3016677"/>
            <a:ext cx="1447800" cy="43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861014" y="4430914"/>
            <a:ext cx="123032" cy="1374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101039" y="5342716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Spatial </a:t>
            </a:r>
            <a:r>
              <a:rPr lang="fr-FR" sz="1600" dirty="0" err="1" smtClean="0"/>
              <a:t>aggregation</a:t>
            </a:r>
            <a:endParaRPr lang="fr-FR" sz="1600" dirty="0"/>
          </a:p>
        </p:txBody>
      </p:sp>
      <p:sp>
        <p:nvSpPr>
          <p:cNvPr id="44" name="ZoneTexte 43"/>
          <p:cNvSpPr txBox="1"/>
          <p:nvPr/>
        </p:nvSpPr>
        <p:spPr>
          <a:xfrm>
            <a:off x="3072872" y="5500975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Aggregation</a:t>
            </a:r>
            <a:r>
              <a:rPr lang="fr-FR" sz="1600" dirty="0" smtClean="0"/>
              <a:t> of </a:t>
            </a:r>
            <a:r>
              <a:rPr lang="fr-FR" sz="1600" dirty="0" err="1" smtClean="0"/>
              <a:t>event</a:t>
            </a:r>
            <a:r>
              <a:rPr lang="fr-FR" sz="1600" dirty="0" smtClean="0"/>
              <a:t> types</a:t>
            </a:r>
            <a:endParaRPr lang="fr-FR" sz="16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2593396" y="4293204"/>
            <a:ext cx="961820" cy="1031217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3747540" y="4938129"/>
            <a:ext cx="336775" cy="595206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57490" y="4696936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333690" y="2822247"/>
            <a:ext cx="25489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2786965"/>
                <a:ext cx="38209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26" y="4634109"/>
                <a:ext cx="38209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avec flèche 55"/>
          <p:cNvCxnSpPr/>
          <p:nvPr/>
        </p:nvCxnSpPr>
        <p:spPr>
          <a:xfrm flipV="1">
            <a:off x="4765263" y="521889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V="1">
            <a:off x="4765263" y="4297957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653766" y="3559886"/>
            <a:ext cx="1" cy="740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4653765" y="1869007"/>
            <a:ext cx="1" cy="434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/>
              <p:cNvSpPr txBox="1"/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ZoneTexte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5164003"/>
                <a:ext cx="382092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64" y="4246713"/>
                <a:ext cx="38209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/>
              <p:cNvSpPr txBox="1"/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ZoneTexte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82" y="3138995"/>
                <a:ext cx="38209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/>
              <p:cNvSpPr txBox="1"/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ZoneTexte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80" y="2351843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cteur droit avec flèche 73"/>
          <p:cNvCxnSpPr/>
          <p:nvPr/>
        </p:nvCxnSpPr>
        <p:spPr>
          <a:xfrm flipV="1">
            <a:off x="4783966" y="2398536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V="1">
            <a:off x="4783966" y="3204019"/>
            <a:ext cx="2557926" cy="20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7578925" y="198855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Bar </a:t>
            </a:r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7" name="ZoneTexte 76"/>
          <p:cNvSpPr txBox="1"/>
          <p:nvPr/>
        </p:nvSpPr>
        <p:spPr>
          <a:xfrm>
            <a:off x="7590947" y="2558960"/>
            <a:ext cx="1122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Colored</a:t>
            </a:r>
            <a:endParaRPr lang="fr-FR" b="1" dirty="0" smtClean="0"/>
          </a:p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7602970" y="347583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Stacked</a:t>
            </a:r>
            <a:r>
              <a:rPr lang="fr-FR" b="1" dirty="0" smtClean="0"/>
              <a:t> bar</a:t>
            </a:r>
          </a:p>
          <a:p>
            <a:r>
              <a:rPr lang="fr-FR" b="1" dirty="0" err="1" smtClean="0"/>
              <a:t>chart</a:t>
            </a:r>
            <a:endParaRPr lang="fr-FR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7602970" y="470427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Mode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39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Stacked</a:t>
            </a:r>
            <a:r>
              <a:rPr lang="fr-FR" sz="3600" dirty="0" smtClean="0"/>
              <a:t> bar </a:t>
            </a:r>
            <a:r>
              <a:rPr lang="fr-FR" sz="3600" dirty="0" err="1" smtClean="0"/>
              <a:t>chart</a:t>
            </a:r>
            <a:r>
              <a:rPr lang="fr-FR" sz="3600" dirty="0" smtClean="0"/>
              <a:t> </a:t>
            </a:r>
            <a:r>
              <a:rPr lang="fr-FR" sz="3600" dirty="0" err="1" smtClean="0"/>
              <a:t>visual</a:t>
            </a:r>
            <a:r>
              <a:rPr lang="fr-FR" sz="3600" dirty="0" smtClean="0"/>
              <a:t> </a:t>
            </a:r>
            <a:r>
              <a:rPr lang="fr-FR" sz="3600" dirty="0" err="1" smtClean="0"/>
              <a:t>aggregation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32</a:t>
            </a:fld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39"/>
              </p:ext>
            </p:extLst>
          </p:nvPr>
        </p:nvGraphicFramePr>
        <p:xfrm>
          <a:off x="351996" y="3083644"/>
          <a:ext cx="8515350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3" name="Visio" r:id="rId4" imgW="22072320" imgH="5581440" progId="Visio.Drawing.15">
                  <p:embed/>
                </p:oleObj>
              </mc:Choice>
              <mc:Fallback>
                <p:oleObj name="Visio" r:id="rId4" imgW="22072320" imgH="55814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96" y="3083644"/>
                        <a:ext cx="8515350" cy="215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eur droit avec flèche 6"/>
          <p:cNvCxnSpPr/>
          <p:nvPr/>
        </p:nvCxnSpPr>
        <p:spPr>
          <a:xfrm>
            <a:off x="353583" y="5845895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44009" y="59870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cxnSp>
        <p:nvCxnSpPr>
          <p:cNvPr id="13" name="Connecteur droit avec flèche 12"/>
          <p:cNvCxnSpPr>
            <a:stCxn id="14" idx="2"/>
          </p:cNvCxnSpPr>
          <p:nvPr/>
        </p:nvCxnSpPr>
        <p:spPr>
          <a:xfrm>
            <a:off x="3817568" y="2529435"/>
            <a:ext cx="457201" cy="1824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637597" y="1913882"/>
            <a:ext cx="23599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h</a:t>
            </a:r>
            <a:r>
              <a:rPr lang="fr-FR" sz="1600" i="1" dirty="0" err="1" smtClean="0"/>
              <a:t>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6431372" y="3583791"/>
            <a:ext cx="58747" cy="1225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4771302" y="2646116"/>
            <a:ext cx="3320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 err="1"/>
              <a:t>i</a:t>
            </a:r>
            <a:r>
              <a:rPr lang="fr-FR" sz="1600" i="1" dirty="0" err="1" smtClean="0"/>
              <a:t>ndividual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</a:t>
            </a:r>
            <a:r>
              <a:rPr lang="fr-FR" sz="1600" i="1" dirty="0"/>
              <a:t>&lt; minimal </a:t>
            </a:r>
            <a:r>
              <a:rPr lang="fr-FR" sz="1600" i="1" dirty="0" err="1"/>
              <a:t>height</a:t>
            </a:r>
            <a:endParaRPr lang="fr-FR" sz="1600" i="1" dirty="0"/>
          </a:p>
          <a:p>
            <a:pPr algn="ctr"/>
            <a:r>
              <a:rPr lang="fr-FR" sz="1600" i="1" dirty="0" smtClean="0"/>
              <a:t>total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&gt;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6121705" y="1779340"/>
            <a:ext cx="28388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>
                <a:solidFill>
                  <a:schemeClr val="accent1"/>
                </a:solidFill>
              </a:rPr>
              <a:t>b</a:t>
            </a:r>
            <a:r>
              <a:rPr lang="fr-FR" b="1" dirty="0" err="1" smtClean="0">
                <a:solidFill>
                  <a:schemeClr val="accent1"/>
                </a:solidFill>
              </a:rPr>
              <a:t>lue</a:t>
            </a:r>
            <a:r>
              <a:rPr lang="fr-FR" b="1" dirty="0" smtClean="0"/>
              <a:t> + </a:t>
            </a:r>
            <a:r>
              <a:rPr lang="fr-FR" b="1" dirty="0" smtClean="0">
                <a:solidFill>
                  <a:srgbClr val="FFC000"/>
                </a:solidFill>
              </a:rPr>
              <a:t>orange</a:t>
            </a:r>
            <a:r>
              <a:rPr lang="fr-FR" b="1" dirty="0" smtClean="0"/>
              <a:t> </a:t>
            </a:r>
            <a:r>
              <a:rPr lang="fr-FR" b="1" dirty="0" err="1" smtClean="0"/>
              <a:t>event</a:t>
            </a:r>
            <a:r>
              <a:rPr lang="fr-FR" b="1" dirty="0" smtClean="0"/>
              <a:t> type</a:t>
            </a:r>
          </a:p>
          <a:p>
            <a:pPr algn="ctr"/>
            <a:r>
              <a:rPr lang="fr-FR" sz="1600" i="1" dirty="0"/>
              <a:t>t</a:t>
            </a:r>
            <a:r>
              <a:rPr lang="fr-FR" sz="1600" i="1" dirty="0" smtClean="0"/>
              <a:t>otal </a:t>
            </a:r>
            <a:r>
              <a:rPr lang="fr-FR" sz="1600" i="1" dirty="0" err="1" smtClean="0"/>
              <a:t>height</a:t>
            </a:r>
            <a:r>
              <a:rPr lang="fr-FR" sz="1600" i="1" dirty="0" smtClean="0"/>
              <a:t> &lt; minimal </a:t>
            </a:r>
            <a:r>
              <a:rPr lang="fr-FR" sz="1600" i="1" dirty="0" err="1" smtClean="0"/>
              <a:t>height</a:t>
            </a:r>
            <a:endParaRPr lang="fr-FR" sz="1600" i="1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8295506" y="2425671"/>
            <a:ext cx="309722" cy="25405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2075032" y="5052264"/>
            <a:ext cx="0" cy="182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747228" y="2114795"/>
            <a:ext cx="337428" cy="29374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22490" y="176783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</a:t>
            </a:r>
            <a:r>
              <a:rPr lang="fr-FR" b="1" dirty="0" smtClean="0"/>
              <a:t>inimal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179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TS Record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Demonstration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7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5"/>
          <p:cNvSpPr txBox="1">
            <a:spLocks/>
          </p:cNvSpPr>
          <p:nvPr/>
        </p:nvSpPr>
        <p:spPr>
          <a:xfrm>
            <a:off x="1870842" y="1615315"/>
            <a:ext cx="7551682" cy="259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Overview</a:t>
            </a:r>
            <a:r>
              <a:rPr lang="fr-FR" sz="3200" b="1" dirty="0" smtClean="0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sz="12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O1. 	</a:t>
            </a:r>
            <a:r>
              <a:rPr lang="fr-FR" sz="2400" dirty="0" err="1" smtClean="0"/>
              <a:t>Data+visual</a:t>
            </a:r>
            <a:r>
              <a:rPr lang="fr-FR" sz="2400" dirty="0" smtClean="0"/>
              <a:t> </a:t>
            </a:r>
            <a:r>
              <a:rPr lang="fr-FR" sz="2400" dirty="0" err="1" smtClean="0"/>
              <a:t>aggregations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fr-FR" sz="2800" b="1" dirty="0" smtClean="0"/>
              <a:t>O2. 	</a:t>
            </a:r>
            <a:r>
              <a:rPr lang="fr-FR" sz="2400" dirty="0" err="1" smtClean="0"/>
              <a:t>Principle</a:t>
            </a:r>
            <a:r>
              <a:rPr lang="fr-FR" sz="2400" dirty="0" smtClean="0"/>
              <a:t>, </a:t>
            </a:r>
            <a:r>
              <a:rPr lang="fr-FR" sz="2400" dirty="0" err="1" smtClean="0"/>
              <a:t>complexity</a:t>
            </a:r>
            <a:r>
              <a:rPr lang="fr-FR" sz="2400" dirty="0" smtClean="0"/>
              <a:t>, 				</a:t>
            </a:r>
            <a:r>
              <a:rPr lang="fr-FR" sz="2400" dirty="0" err="1" smtClean="0"/>
              <a:t>implementation</a:t>
            </a:r>
            <a:endParaRPr lang="fr-FR" sz="24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fr-FR" sz="2800" b="1" dirty="0" smtClean="0"/>
              <a:t>    O3. 	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semantics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Compliance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the top down </a:t>
            </a:r>
            <a:r>
              <a:rPr lang="fr-FR" sz="3200" dirty="0" err="1" smtClean="0"/>
              <a:t>approach</a:t>
            </a:r>
            <a:endParaRPr lang="fr-FR" sz="32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870842" y="4448203"/>
            <a:ext cx="7163790" cy="492487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fr-FR" sz="3200" b="1" dirty="0" err="1" smtClean="0"/>
              <a:t>Selection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35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454135" y="1608084"/>
            <a:ext cx="1727185" cy="5113392"/>
            <a:chOff x="587828" y="1790700"/>
            <a:chExt cx="2223766" cy="6688886"/>
          </a:xfrm>
        </p:grpSpPr>
        <p:pic>
          <p:nvPicPr>
            <p:cNvPr id="8" name="Picture 6" descr="ey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n, zoom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475" y="5298310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ilt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6455749"/>
              <a:ext cx="1219200" cy="1009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lis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394" y="7260384"/>
              <a:ext cx="1219200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lèche droite 11"/>
            <p:cNvSpPr/>
            <p:nvPr/>
          </p:nvSpPr>
          <p:spPr>
            <a:xfrm rot="5400000">
              <a:off x="-2360063" y="4874666"/>
              <a:ext cx="6352981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2829757"/>
            <a:ext cx="404005" cy="40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02" y="2398917"/>
            <a:ext cx="352867" cy="3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31" y="3557109"/>
            <a:ext cx="470947" cy="4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>
            <a:off x="3942200" y="2575350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942199" y="383967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1870842" y="607622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Statistics</a:t>
            </a:r>
            <a:r>
              <a:rPr lang="fr-FR" sz="3200" b="1" dirty="0" smtClean="0"/>
              <a:t>, </a:t>
            </a:r>
            <a:r>
              <a:rPr lang="fr-FR" sz="3200" b="1" dirty="0" err="1"/>
              <a:t>s</a:t>
            </a:r>
            <a:r>
              <a:rPr lang="fr-FR" sz="3200" b="1" dirty="0" err="1" smtClean="0"/>
              <a:t>pace</a:t>
            </a:r>
            <a:r>
              <a:rPr lang="fr-FR" sz="3200" b="1" dirty="0" smtClean="0"/>
              <a:t> time </a:t>
            </a:r>
            <a:r>
              <a:rPr lang="fr-FR" sz="3200" b="1" dirty="0" err="1" smtClean="0"/>
              <a:t>diagram</a:t>
            </a:r>
            <a:r>
              <a:rPr lang="fr-FR" sz="3200" b="1" dirty="0" smtClean="0"/>
              <a:t> 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3942200" y="3054853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1870842" y="5296957"/>
            <a:ext cx="7163790" cy="4924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fr-FR" sz="3200" b="1" dirty="0" err="1" smtClean="0"/>
              <a:t>Dialog</a:t>
            </a:r>
            <a:r>
              <a:rPr lang="fr-FR" sz="3200" b="1" dirty="0" smtClean="0"/>
              <a:t> boxes </a:t>
            </a:r>
          </a:p>
        </p:txBody>
      </p:sp>
    </p:spTree>
    <p:extLst>
      <p:ext uri="{BB962C8B-B14F-4D97-AF65-F5344CB8AC3E}">
        <p14:creationId xmlns:p14="http://schemas.microsoft.com/office/powerpoint/2010/main" val="143402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err="1" smtClean="0"/>
              <a:t>Particularities</a:t>
            </a:r>
            <a:r>
              <a:rPr lang="fr-FR" sz="3600" dirty="0" smtClean="0"/>
              <a:t> of </a:t>
            </a:r>
            <a:r>
              <a:rPr lang="fr-FR" sz="3600" dirty="0" err="1" smtClean="0"/>
              <a:t>parallel</a:t>
            </a:r>
            <a:r>
              <a:rPr lang="fr-FR" sz="3600" dirty="0" smtClean="0"/>
              <a:t> applications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36</a:t>
            </a:fld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>
            <a:off x="350179" y="4545168"/>
            <a:ext cx="8299835" cy="1810611"/>
            <a:chOff x="350179" y="4243082"/>
            <a:chExt cx="8499416" cy="2112697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865501" y="6355779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865501" y="4243082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50181" y="4243082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50180" y="4985971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0179" y="5696469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Process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44076" y="2001834"/>
            <a:ext cx="8305938" cy="1806118"/>
            <a:chOff x="344075" y="1622275"/>
            <a:chExt cx="8533222" cy="2112697"/>
          </a:xfrm>
        </p:grpSpPr>
        <p:graphicFrame>
          <p:nvGraphicFramePr>
            <p:cNvPr id="23" name="Obje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592819"/>
                </p:ext>
              </p:extLst>
            </p:nvPr>
          </p:nvGraphicFramePr>
          <p:xfrm>
            <a:off x="1974830" y="1654667"/>
            <a:ext cx="6902467" cy="1790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818" name="Visio" r:id="rId3" imgW="33708891" imgH="8743950" progId="Visio.Drawing.15">
                    <p:embed/>
                  </p:oleObj>
                </mc:Choice>
                <mc:Fallback>
                  <p:oleObj name="Visio" r:id="rId3" imgW="33708891" imgH="8743950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74830" y="1654667"/>
                          <a:ext cx="6902467" cy="17903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Connecteur droit avec flèche 27"/>
            <p:cNvCxnSpPr/>
            <p:nvPr/>
          </p:nvCxnSpPr>
          <p:spPr>
            <a:xfrm>
              <a:off x="1865501" y="3734972"/>
              <a:ext cx="69840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>
              <a:off x="1865501" y="1622275"/>
              <a:ext cx="0" cy="21096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50181" y="162227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1</a:t>
              </a:r>
              <a:endParaRPr lang="fr-FR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44076" y="23651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2</a:t>
              </a:r>
              <a:endParaRPr lang="fr-FR" dirty="0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44075" y="309178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Task</a:t>
              </a:r>
              <a:r>
                <a:rPr lang="fr-FR" dirty="0" smtClean="0"/>
                <a:t> 3</a:t>
              </a:r>
              <a:endParaRPr lang="fr-FR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959891" y="1365577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Sequencial</a:t>
            </a:r>
            <a:endParaRPr lang="fr-FR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4130611" y="405585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Parallel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489959"/>
              </p:ext>
            </p:extLst>
          </p:nvPr>
        </p:nvGraphicFramePr>
        <p:xfrm>
          <a:off x="1948909" y="4628679"/>
          <a:ext cx="6691654" cy="1525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9" name="Visio" r:id="rId5" imgW="32766059" imgH="8743950" progId="Visio.Drawing.15">
                  <p:embed/>
                </p:oleObj>
              </mc:Choice>
              <mc:Fallback>
                <p:oleObj name="Visio" r:id="rId5" imgW="32766059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8909" y="4628679"/>
                        <a:ext cx="6691654" cy="1525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7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Structure of the </a:t>
            </a:r>
            <a:r>
              <a:rPr lang="fr-FR" dirty="0" err="1" smtClean="0"/>
              <a:t>resources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37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577459" y="541782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err="1" smtClean="0"/>
              <a:t>Analysis</a:t>
            </a:r>
            <a:r>
              <a:rPr lang="fr-FR" sz="3200" dirty="0" smtClean="0"/>
              <a:t> of </a:t>
            </a:r>
            <a:r>
              <a:rPr lang="fr-FR" sz="3200" dirty="0" err="1" smtClean="0"/>
              <a:t>parallel</a:t>
            </a:r>
            <a:r>
              <a:rPr lang="fr-FR" sz="3200" dirty="0" smtClean="0"/>
              <a:t> applications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4000" y="1790700"/>
            <a:ext cx="8648700" cy="1392090"/>
          </a:xfrm>
        </p:spPr>
        <p:txBody>
          <a:bodyPr>
            <a:normAutofit/>
          </a:bodyPr>
          <a:lstStyle/>
          <a:p>
            <a:r>
              <a:rPr lang="fr-FR" b="1" dirty="0" err="1" smtClean="0"/>
              <a:t>Lower</a:t>
            </a:r>
            <a:r>
              <a:rPr lang="fr-FR" b="1" dirty="0" smtClean="0"/>
              <a:t> </a:t>
            </a:r>
            <a:r>
              <a:rPr lang="fr-FR" b="1" dirty="0" err="1" smtClean="0"/>
              <a:t>Upper</a:t>
            </a:r>
            <a:r>
              <a:rPr lang="fr-FR" b="1" dirty="0" smtClean="0"/>
              <a:t> Gauss </a:t>
            </a:r>
            <a:r>
              <a:rPr lang="fr-FR" b="1" dirty="0" err="1" smtClean="0"/>
              <a:t>Siedel</a:t>
            </a:r>
            <a:r>
              <a:rPr lang="fr-FR" b="1" dirty="0" smtClean="0"/>
              <a:t> </a:t>
            </a:r>
            <a:r>
              <a:rPr lang="fr-FR" dirty="0" smtClean="0"/>
              <a:t>Computation</a:t>
            </a:r>
          </a:p>
          <a:p>
            <a:pPr lvl="1"/>
            <a:r>
              <a:rPr lang="fr-FR" dirty="0" err="1" smtClean="0"/>
              <a:t>Nonlinear</a:t>
            </a:r>
            <a:r>
              <a:rPr lang="fr-FR" dirty="0"/>
              <a:t> partial</a:t>
            </a:r>
            <a:r>
              <a:rPr lang="fr-FR" dirty="0" smtClean="0"/>
              <a:t> </a:t>
            </a:r>
            <a:r>
              <a:rPr lang="fr-FR" dirty="0" err="1" smtClean="0"/>
              <a:t>differential</a:t>
            </a:r>
            <a:r>
              <a:rPr lang="fr-FR" dirty="0" smtClean="0"/>
              <a:t> </a:t>
            </a:r>
            <a:r>
              <a:rPr lang="fr-FR" dirty="0" err="1" smtClean="0"/>
              <a:t>equation</a:t>
            </a:r>
            <a:r>
              <a:rPr lang="fr-FR" dirty="0" smtClean="0"/>
              <a:t> </a:t>
            </a:r>
            <a:r>
              <a:rPr lang="fr-FR" dirty="0" err="1" smtClean="0"/>
              <a:t>solver</a:t>
            </a:r>
            <a:endParaRPr lang="fr-FR" dirty="0" smtClean="0"/>
          </a:p>
          <a:p>
            <a:pPr lvl="1"/>
            <a:r>
              <a:rPr lang="fr-FR" dirty="0" smtClean="0"/>
              <a:t>Alternance </a:t>
            </a:r>
            <a:r>
              <a:rPr lang="fr-FR" dirty="0" err="1" smtClean="0"/>
              <a:t>between</a:t>
            </a:r>
            <a:r>
              <a:rPr lang="fr-FR" dirty="0" smtClean="0"/>
              <a:t> computation and communications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5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4" y="3956165"/>
            <a:ext cx="722068" cy="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972770" y="4013814"/>
            <a:ext cx="3200962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 smtClean="0"/>
              <a:t>Grid’5000 </a:t>
            </a:r>
            <a:r>
              <a:rPr lang="fr-FR" dirty="0" smtClean="0"/>
              <a:t>(Nancy)</a:t>
            </a:r>
            <a:endParaRPr lang="fr-FR" dirty="0"/>
          </a:p>
        </p:txBody>
      </p:sp>
      <p:pic>
        <p:nvPicPr>
          <p:cNvPr id="7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741381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1075811" y="4952034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3 clusters</a:t>
            </a:r>
            <a:endParaRPr lang="fr-FR" sz="2400" dirty="0"/>
          </a:p>
        </p:txBody>
      </p:sp>
      <p:pic>
        <p:nvPicPr>
          <p:cNvPr id="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70" y="4829348"/>
            <a:ext cx="703107" cy="6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32" y="4899129"/>
            <a:ext cx="589183" cy="5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3675877" y="4967482"/>
            <a:ext cx="8648700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26/4/67 </a:t>
            </a:r>
            <a:r>
              <a:rPr lang="fr-FR" sz="2400" b="1" dirty="0" err="1" smtClean="0"/>
              <a:t>nodes</a:t>
            </a:r>
            <a:endParaRPr lang="fr-FR" sz="2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650324" y="4960888"/>
            <a:ext cx="2252376" cy="595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700 </a:t>
            </a:r>
            <a:r>
              <a:rPr lang="fr-FR" sz="2400" b="1" dirty="0" err="1" smtClean="0"/>
              <a:t>processes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295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39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2872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39140" y="365127"/>
            <a:ext cx="7620000" cy="1410333"/>
          </a:xfrm>
          <a:scene3d>
            <a:camera prst="perspectiveRelaxedModerately">
              <a:rot lat="18600000" lon="0" rev="0"/>
            </a:camera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May the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quality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of service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be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with</a:t>
            </a:r>
            <a:r>
              <a:rPr lang="fr-FR" sz="5400" dirty="0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 </a:t>
            </a:r>
            <a:r>
              <a:rPr lang="fr-FR" sz="5400" dirty="0" err="1" smtClean="0">
                <a:solidFill>
                  <a:srgbClr val="FFFF00"/>
                </a:solidFill>
                <a:latin typeface="Star Jedi Logo MonoLine" panose="040B0000000000000000" pitchFamily="82" charset="0"/>
              </a:rPr>
              <a:t>you</a:t>
            </a:r>
            <a:endParaRPr lang="fr-FR" sz="5400" dirty="0">
              <a:solidFill>
                <a:srgbClr val="FFFF00"/>
              </a:solidFill>
              <a:latin typeface="Star Jedi Logo MonoLine" panose="040B0000000000000000" pitchFamily="82" charset="0"/>
            </a:endParaRPr>
          </a:p>
        </p:txBody>
      </p:sp>
      <p:pic>
        <p:nvPicPr>
          <p:cNvPr id="4" name="Star_Wars_Episode_VII_The_Force_Awakens_2015_Trailer_B_5.1-720p-HDTN.mp4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2057400"/>
            <a:ext cx="8648700" cy="4123267"/>
          </a:xfrm>
        </p:spPr>
      </p:pic>
    </p:spTree>
    <p:extLst>
      <p:ext uri="{BB962C8B-B14F-4D97-AF65-F5344CB8AC3E}">
        <p14:creationId xmlns:p14="http://schemas.microsoft.com/office/powerpoint/2010/main" val="6547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40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84247" y="3369658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Bad </a:t>
            </a:r>
            <a:r>
              <a:rPr lang="fr-FR" b="1" dirty="0" err="1" smtClean="0">
                <a:solidFill>
                  <a:srgbClr val="FF0000"/>
                </a:solidFill>
              </a:rPr>
              <a:t>computing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performance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0816" y="3375202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Good </a:t>
            </a:r>
            <a:r>
              <a:rPr lang="fr-FR" b="1" dirty="0" err="1" smtClean="0">
                <a:solidFill>
                  <a:schemeClr val="accent6"/>
                </a:solidFill>
              </a:rPr>
              <a:t>computing</a:t>
            </a:r>
            <a:endParaRPr lang="fr-FR" b="1" dirty="0">
              <a:solidFill>
                <a:schemeClr val="accent6"/>
              </a:solidFill>
            </a:endParaRPr>
          </a:p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performance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35" name="ZoneTexte 134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36" name="ZoneTexte 135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37" name="ZoneTexte 136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39" name="ZoneTexte 138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3647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41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37"/>
          <p:cNvSpPr txBox="1"/>
          <p:nvPr/>
        </p:nvSpPr>
        <p:spPr>
          <a:xfrm>
            <a:off x="627774" y="1890454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62" name="ZoneTexte 161"/>
          <p:cNvSpPr txBox="1"/>
          <p:nvPr/>
        </p:nvSpPr>
        <p:spPr>
          <a:xfrm>
            <a:off x="557716" y="3209113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63" name="ZoneTexte 162"/>
          <p:cNvSpPr txBox="1"/>
          <p:nvPr/>
        </p:nvSpPr>
        <p:spPr>
          <a:xfrm>
            <a:off x="557716" y="4360897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64" name="ZoneTexte 163"/>
          <p:cNvSpPr txBox="1"/>
          <p:nvPr/>
        </p:nvSpPr>
        <p:spPr>
          <a:xfrm>
            <a:off x="556628" y="5055359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65" name="ZoneTexte 164"/>
          <p:cNvSpPr txBox="1"/>
          <p:nvPr/>
        </p:nvSpPr>
        <p:spPr>
          <a:xfrm>
            <a:off x="554954" y="5579190"/>
            <a:ext cx="915290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Threads</a:t>
            </a:r>
            <a:endParaRPr lang="fr-FR" b="1" dirty="0"/>
          </a:p>
        </p:txBody>
      </p: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291099" y="2969091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Low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bandwidth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>
            <a:off x="3685481" y="296379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6"/>
                </a:solidFill>
              </a:rPr>
              <a:t> High </a:t>
            </a:r>
            <a:r>
              <a:rPr lang="fr-FR" b="1" dirty="0" err="1" smtClean="0">
                <a:solidFill>
                  <a:schemeClr val="accent6"/>
                </a:solidFill>
              </a:rPr>
              <a:t>bandwidth</a:t>
            </a:r>
            <a:endParaRPr lang="fr-FR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9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Influence of the </a:t>
            </a:r>
            <a:r>
              <a:rPr lang="fr-FR" dirty="0" err="1" smtClean="0"/>
              <a:t>hierarchy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42</a:t>
            </a:fld>
            <a:endParaRPr lang="fr-FR" dirty="0"/>
          </a:p>
        </p:txBody>
      </p:sp>
      <p:cxnSp>
        <p:nvCxnSpPr>
          <p:cNvPr id="140" name="Connecteur droit 139"/>
          <p:cNvCxnSpPr/>
          <p:nvPr/>
        </p:nvCxnSpPr>
        <p:spPr>
          <a:xfrm>
            <a:off x="807857" y="5452904"/>
            <a:ext cx="7601106" cy="0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407" y="5145794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6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0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23" y="5145793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5145792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54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93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7" y="4299776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08" y="514579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514579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40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35" y="514578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89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50" y="5145788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66" y="5145787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82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12" y="429977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ogle.fr/url?source=imglanding&amp;ct=img&amp;q=http://static1.squarespace.com/static/54489d61e4b0700d7816aa5e/54509dd3e4b0b2d65cfe9d34/54509dc9e4b0b2d65cfe9439/1414570172050/server-cluster-icon.png&amp;sa=X&amp;ei=Cs5gVePRG8raU-eMgOgJ&amp;ved=0CAkQ8wc4MA&amp;usg=AFQjCNF7aXaOO7tQN7ZPoEroeFGbULZWsQ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371" y="2925392"/>
            <a:ext cx="924024" cy="9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8" y="514578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93" y="514578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2" y="4299774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08" y="5145781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223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16" y="4299773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145780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97" y="5145779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www.google.fr/url?source=imglanding&amp;ct=img&amp;q=https://cdn2.iconfinder.com/data/icons/windows-8-metro-style/512/server.png&amp;sa=X&amp;ei=tpVgVbKQMobXUc6kgbgH&amp;ved=0CAkQ8wc&amp;usg=AFQjCNH-ynGcH3QAe6zIF5UBOxu4c7QKDA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22" y="4297659"/>
            <a:ext cx="475845" cy="46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88" y="5143666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://png-4.findicons.com/files/icons/2711/free_icons_for_windows8_metro/512/processor.png&amp;sa=X&amp;ei=b5VgVaf9BsauU-KMgNgG&amp;ved=0CAkQ8wc&amp;usg=AFQjCNFTqqcFPsTDk5i3ob8MFCwZ1zeskQ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04" y="5143665"/>
            <a:ext cx="212035" cy="2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http://www.google.fr/url?source=imglanding&amp;ct=img&amp;q=https://cdn0.iconfinder.com/data/icons/simple-icons-4/512/map.png&amp;sa=X&amp;ei=585gVb60KIbfUZLmgMgM&amp;ved=0CAkQ8wc&amp;usg=AFQjCNGpIsH_s_7TeetmxTzwXeWM2zd2C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45" y="1423749"/>
            <a:ext cx="1035067" cy="1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6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26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88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8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30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63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00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41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6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82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542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684" y="5631619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0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45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82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23" y="5631618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1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843" y="5630252"/>
            <a:ext cx="274120" cy="2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cteur droit avec flèche 45"/>
          <p:cNvCxnSpPr>
            <a:endCxn id="3" idx="0"/>
          </p:cNvCxnSpPr>
          <p:nvPr/>
        </p:nvCxnSpPr>
        <p:spPr>
          <a:xfrm flipH="1">
            <a:off x="3296282" y="2389448"/>
            <a:ext cx="1383951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endCxn id="22" idx="0"/>
          </p:cNvCxnSpPr>
          <p:nvPr/>
        </p:nvCxnSpPr>
        <p:spPr>
          <a:xfrm>
            <a:off x="5497084" y="2389448"/>
            <a:ext cx="1417300" cy="535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stCxn id="22" idx="2"/>
          </p:cNvCxnSpPr>
          <p:nvPr/>
        </p:nvCxnSpPr>
        <p:spPr>
          <a:xfrm>
            <a:off x="6914384" y="3834543"/>
            <a:ext cx="1166939" cy="37782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stCxn id="22" idx="2"/>
          </p:cNvCxnSpPr>
          <p:nvPr/>
        </p:nvCxnSpPr>
        <p:spPr>
          <a:xfrm>
            <a:off x="6914384" y="3834543"/>
            <a:ext cx="376715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stCxn id="22" idx="2"/>
          </p:cNvCxnSpPr>
          <p:nvPr/>
        </p:nvCxnSpPr>
        <p:spPr>
          <a:xfrm flipH="1">
            <a:off x="6529224" y="3834543"/>
            <a:ext cx="385160" cy="37782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22" idx="2"/>
          </p:cNvCxnSpPr>
          <p:nvPr/>
        </p:nvCxnSpPr>
        <p:spPr>
          <a:xfrm flipH="1">
            <a:off x="5820212" y="3834543"/>
            <a:ext cx="1094171" cy="3839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2194438" y="3832841"/>
            <a:ext cx="1094171" cy="383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>
            <a:stCxn id="3" idx="2"/>
          </p:cNvCxnSpPr>
          <p:nvPr/>
        </p:nvCxnSpPr>
        <p:spPr>
          <a:xfrm>
            <a:off x="3296282" y="3834543"/>
            <a:ext cx="1171023" cy="380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 flipH="1">
            <a:off x="3294056" y="3840695"/>
            <a:ext cx="2225" cy="377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 flipH="1">
            <a:off x="1766998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 flipH="1">
            <a:off x="2016263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102128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/>
          <p:nvPr/>
        </p:nvCxnSpPr>
        <p:spPr>
          <a:xfrm>
            <a:off x="2102128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/>
          <p:cNvCxnSpPr/>
          <p:nvPr/>
        </p:nvCxnSpPr>
        <p:spPr>
          <a:xfrm flipH="1">
            <a:off x="2947671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 flipH="1">
            <a:off x="3196937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3282802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/>
          <p:nvPr/>
        </p:nvCxnSpPr>
        <p:spPr>
          <a:xfrm>
            <a:off x="3282802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4107356" y="4815819"/>
            <a:ext cx="335130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/>
          <p:cNvCxnSpPr/>
          <p:nvPr/>
        </p:nvCxnSpPr>
        <p:spPr>
          <a:xfrm flipH="1">
            <a:off x="4356622" y="4815819"/>
            <a:ext cx="858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/>
          <p:nvPr/>
        </p:nvCxnSpPr>
        <p:spPr>
          <a:xfrm>
            <a:off x="4442487" y="4815819"/>
            <a:ext cx="249265" cy="229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>
            <a:off x="4442487" y="4825872"/>
            <a:ext cx="475492" cy="21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/>
          <p:cNvCxnSpPr/>
          <p:nvPr/>
        </p:nvCxnSpPr>
        <p:spPr>
          <a:xfrm>
            <a:off x="5820212" y="4849229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/>
          <p:cNvCxnSpPr/>
          <p:nvPr/>
        </p:nvCxnSpPr>
        <p:spPr>
          <a:xfrm flipH="1">
            <a:off x="5714195" y="4844183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/>
          <p:cNvCxnSpPr/>
          <p:nvPr/>
        </p:nvCxnSpPr>
        <p:spPr>
          <a:xfrm>
            <a:off x="6560957" y="4832816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/>
          <p:cNvCxnSpPr/>
          <p:nvPr/>
        </p:nvCxnSpPr>
        <p:spPr>
          <a:xfrm flipH="1">
            <a:off x="6454940" y="4827770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/>
          <p:cNvCxnSpPr/>
          <p:nvPr/>
        </p:nvCxnSpPr>
        <p:spPr>
          <a:xfrm>
            <a:off x="7301702" y="4841353"/>
            <a:ext cx="187532" cy="195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/>
          <p:cNvCxnSpPr/>
          <p:nvPr/>
        </p:nvCxnSpPr>
        <p:spPr>
          <a:xfrm flipH="1">
            <a:off x="7195685" y="4836307"/>
            <a:ext cx="106018" cy="194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avec flèche 131"/>
          <p:cNvCxnSpPr/>
          <p:nvPr/>
        </p:nvCxnSpPr>
        <p:spPr>
          <a:xfrm>
            <a:off x="8081323" y="4832816"/>
            <a:ext cx="187532" cy="19593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/>
          <p:cNvCxnSpPr/>
          <p:nvPr/>
        </p:nvCxnSpPr>
        <p:spPr>
          <a:xfrm flipH="1">
            <a:off x="7975306" y="4827770"/>
            <a:ext cx="106018" cy="19470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/>
          <p:cNvCxnSpPr/>
          <p:nvPr/>
        </p:nvCxnSpPr>
        <p:spPr>
          <a:xfrm>
            <a:off x="1766998" y="542334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2034440" y="5421242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>
            <a:off x="2300456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/>
          <p:cNvCxnSpPr/>
          <p:nvPr/>
        </p:nvCxnSpPr>
        <p:spPr>
          <a:xfrm>
            <a:off x="2564578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avec flèche 144"/>
          <p:cNvCxnSpPr/>
          <p:nvPr/>
        </p:nvCxnSpPr>
        <p:spPr>
          <a:xfrm>
            <a:off x="2948377" y="542334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>
            <a:off x="3215819" y="5421241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3481835" y="5421239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3745957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>
            <a:off x="4120398" y="542334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/>
          <p:cNvCxnSpPr/>
          <p:nvPr/>
        </p:nvCxnSpPr>
        <p:spPr>
          <a:xfrm>
            <a:off x="4387840" y="5421240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/>
          <p:cNvCxnSpPr/>
          <p:nvPr/>
        </p:nvCxnSpPr>
        <p:spPr>
          <a:xfrm>
            <a:off x="4653856" y="5421238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4917978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/>
          <p:nvPr/>
        </p:nvCxnSpPr>
        <p:spPr>
          <a:xfrm>
            <a:off x="5716089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598021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>
            <a:off x="6457681" y="5421237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6721803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>
            <a:off x="7233731" y="5421236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/>
          <p:nvPr/>
        </p:nvCxnSpPr>
        <p:spPr>
          <a:xfrm>
            <a:off x="7497853" y="5421235"/>
            <a:ext cx="0" cy="150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avec flèche 158"/>
          <p:cNvCxnSpPr/>
          <p:nvPr/>
        </p:nvCxnSpPr>
        <p:spPr>
          <a:xfrm>
            <a:off x="7977199" y="5421235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159"/>
          <p:cNvCxnSpPr/>
          <p:nvPr/>
        </p:nvCxnSpPr>
        <p:spPr>
          <a:xfrm>
            <a:off x="8241321" y="5421234"/>
            <a:ext cx="0" cy="1503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1545924" y="6190273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Software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72" name="ZoneTexte 171"/>
          <p:cNvSpPr txBox="1"/>
          <p:nvPr/>
        </p:nvSpPr>
        <p:spPr>
          <a:xfrm>
            <a:off x="1482185" y="1312504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B0F0"/>
                </a:solidFill>
              </a:rPr>
              <a:t>Hardware components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57596" y="307124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Resource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sharing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03920" y="3987209"/>
            <a:ext cx="660628" cy="2136299"/>
          </a:xfrm>
          <a:prstGeom prst="rect">
            <a:avLst/>
          </a:prstGeom>
          <a:noFill/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7833938" y="2608611"/>
            <a:ext cx="300296" cy="13785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107540" y="217868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accent4"/>
                </a:solidFill>
              </a:rPr>
              <a:t>Other</a:t>
            </a:r>
            <a:r>
              <a:rPr lang="fr-FR" b="1" dirty="0" smtClean="0">
                <a:solidFill>
                  <a:schemeClr val="accent4"/>
                </a:solidFill>
              </a:rPr>
              <a:t> user</a:t>
            </a:r>
            <a:endParaRPr lang="fr-FR" b="1" dirty="0">
              <a:solidFill>
                <a:schemeClr val="accent4"/>
              </a:solidFill>
            </a:endParaRPr>
          </a:p>
        </p:txBody>
      </p:sp>
      <p:pic>
        <p:nvPicPr>
          <p:cNvPr id="166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13" y="1887848"/>
            <a:ext cx="756266" cy="7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ZoneTexte 120"/>
          <p:cNvSpPr txBox="1"/>
          <p:nvPr/>
        </p:nvSpPr>
        <p:spPr>
          <a:xfrm>
            <a:off x="438235" y="1884926"/>
            <a:ext cx="53002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Site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68177" y="3203585"/>
            <a:ext cx="933704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Clusters</a:t>
            </a:r>
            <a:endParaRPr lang="fr-FR" b="1" dirty="0"/>
          </a:p>
        </p:txBody>
      </p:sp>
      <p:sp>
        <p:nvSpPr>
          <p:cNvPr id="124" name="ZoneTexte 123"/>
          <p:cNvSpPr txBox="1"/>
          <p:nvPr/>
        </p:nvSpPr>
        <p:spPr>
          <a:xfrm>
            <a:off x="368177" y="4355369"/>
            <a:ext cx="746736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Nodes</a:t>
            </a:r>
            <a:endParaRPr lang="fr-FR" b="1" dirty="0"/>
          </a:p>
        </p:txBody>
      </p:sp>
      <p:sp>
        <p:nvSpPr>
          <p:cNvPr id="125" name="ZoneTexte 124"/>
          <p:cNvSpPr txBox="1"/>
          <p:nvPr/>
        </p:nvSpPr>
        <p:spPr>
          <a:xfrm>
            <a:off x="367089" y="5049831"/>
            <a:ext cx="698578" cy="32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Cores</a:t>
            </a:r>
            <a:endParaRPr lang="fr-FR" b="1" dirty="0"/>
          </a:p>
        </p:txBody>
      </p:sp>
      <p:sp>
        <p:nvSpPr>
          <p:cNvPr id="126" name="ZoneTexte 125"/>
          <p:cNvSpPr txBox="1"/>
          <p:nvPr/>
        </p:nvSpPr>
        <p:spPr>
          <a:xfrm>
            <a:off x="365415" y="5573662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Processes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62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Spatiotemporal</a:t>
            </a:r>
            <a:r>
              <a:rPr lang="fr-FR" sz="4800" b="1" dirty="0" smtClean="0"/>
              <a:t> </a:t>
            </a:r>
            <a:r>
              <a:rPr lang="fr-FR" dirty="0" err="1" smtClean="0"/>
              <a:t>Overview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http://www.iconsdownload.net/icons/256/1147-hierarchy-levels-icon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81" y="2858093"/>
            <a:ext cx="1731371" cy="173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330701" y="3159843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dirty="0" smtClean="0">
                <a:solidFill>
                  <a:schemeClr val="bg1"/>
                </a:solidFill>
              </a:rPr>
              <a:t>+</a:t>
            </a:r>
            <a:endParaRPr lang="fr-FR" sz="66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19" y="2713800"/>
            <a:ext cx="1875664" cy="18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8" y="1790700"/>
            <a:ext cx="7452271" cy="2707836"/>
          </a:xfrm>
        </p:spPr>
        <p:txBody>
          <a:bodyPr>
            <a:noAutofit/>
          </a:bodyPr>
          <a:lstStyle/>
          <a:p>
            <a:r>
              <a:rPr lang="fr-FR" sz="2400" dirty="0" smtClean="0"/>
              <a:t>New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spatiotemporal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aggregation</a:t>
            </a:r>
            <a:r>
              <a:rPr lang="fr-FR" sz="2400" b="1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lvl="1"/>
            <a:r>
              <a:rPr lang="fr-FR" sz="1800" dirty="0" smtClean="0"/>
              <a:t>Design of a </a:t>
            </a:r>
            <a:r>
              <a:rPr lang="fr-FR" sz="1800" b="1" dirty="0" smtClean="0"/>
              <a:t>data structure </a:t>
            </a:r>
            <a:r>
              <a:rPr lang="fr-FR" sz="1800" dirty="0" smtClean="0"/>
              <a:t>compatible </a:t>
            </a:r>
            <a:r>
              <a:rPr lang="fr-FR" sz="1800" dirty="0" err="1" smtClean="0"/>
              <a:t>with</a:t>
            </a:r>
            <a:r>
              <a:rPr lang="fr-FR" sz="1800" dirty="0" smtClean="0"/>
              <a:t> the </a:t>
            </a:r>
            <a:r>
              <a:rPr lang="fr-FR" sz="1800" b="1" dirty="0" err="1" smtClean="0"/>
              <a:t>resource</a:t>
            </a:r>
            <a:r>
              <a:rPr lang="fr-FR" sz="1800" b="1" dirty="0" smtClean="0"/>
              <a:t> structure</a:t>
            </a:r>
          </a:p>
          <a:p>
            <a:pPr lvl="1"/>
            <a:r>
              <a:rPr lang="fr-FR" sz="1800" dirty="0" smtClean="0"/>
              <a:t>Design of </a:t>
            </a:r>
            <a:r>
              <a:rPr lang="fr-FR" sz="1800" b="1" dirty="0" smtClean="0"/>
              <a:t>a new </a:t>
            </a:r>
            <a:r>
              <a:rPr lang="fr-FR" sz="1800" dirty="0" err="1" smtClean="0"/>
              <a:t>algorithm</a:t>
            </a:r>
            <a:endParaRPr lang="fr-FR" sz="1800" b="1" dirty="0" smtClean="0"/>
          </a:p>
          <a:p>
            <a:pPr lvl="1"/>
            <a:r>
              <a:rPr lang="fr-FR" sz="1800" dirty="0" smtClean="0"/>
              <a:t>Efficient and </a:t>
            </a:r>
            <a:r>
              <a:rPr lang="fr-FR" sz="1800" dirty="0" err="1" smtClean="0"/>
              <a:t>reusable</a:t>
            </a:r>
            <a:r>
              <a:rPr lang="fr-FR" sz="1800" dirty="0" smtClean="0"/>
              <a:t> </a:t>
            </a:r>
            <a:r>
              <a:rPr lang="fr-FR" sz="1800" b="1" dirty="0" err="1" smtClean="0"/>
              <a:t>implementation</a:t>
            </a:r>
            <a:endParaRPr lang="fr-FR" sz="1800" dirty="0" smtClean="0"/>
          </a:p>
          <a:p>
            <a:r>
              <a:rPr lang="fr-FR" sz="2400" dirty="0" smtClean="0"/>
              <a:t>Design and </a:t>
            </a:r>
            <a:r>
              <a:rPr lang="fr-FR" sz="2400" dirty="0" err="1" smtClean="0"/>
              <a:t>implementation</a:t>
            </a:r>
            <a:r>
              <a:rPr lang="fr-FR" sz="2400" dirty="0" smtClean="0"/>
              <a:t> of an </a:t>
            </a:r>
            <a:r>
              <a:rPr lang="fr-FR" sz="2400" b="1" dirty="0" smtClean="0"/>
              <a:t>effective </a:t>
            </a:r>
            <a:r>
              <a:rPr lang="fr-FR" sz="2400" b="1" dirty="0" err="1" smtClean="0"/>
              <a:t>visualization</a:t>
            </a:r>
            <a:endParaRPr lang="fr-FR" sz="2400" b="1" dirty="0" smtClean="0"/>
          </a:p>
          <a:p>
            <a:pPr lvl="1"/>
            <a:r>
              <a:rPr lang="fr-FR" sz="1800" dirty="0" err="1" smtClean="0"/>
              <a:t>Additional</a:t>
            </a:r>
            <a:r>
              <a:rPr lang="fr-FR" sz="1800" dirty="0" smtClean="0"/>
              <a:t> </a:t>
            </a:r>
            <a:r>
              <a:rPr lang="fr-FR" sz="1800" b="1" dirty="0" smtClean="0"/>
              <a:t>data and </a:t>
            </a:r>
            <a:r>
              <a:rPr lang="fr-FR" sz="1800" b="1" dirty="0" err="1" smtClean="0"/>
              <a:t>visual</a:t>
            </a:r>
            <a:r>
              <a:rPr lang="fr-FR" sz="1800" b="1" dirty="0" smtClean="0"/>
              <a:t> </a:t>
            </a:r>
            <a:r>
              <a:rPr lang="fr-FR" sz="1800" dirty="0" err="1" smtClean="0"/>
              <a:t>aggregations</a:t>
            </a:r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515007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5234152"/>
            <a:ext cx="7452271" cy="162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prstClr val="black"/>
                </a:solidFill>
              </a:rPr>
              <a:t>Dosimont</a:t>
            </a:r>
            <a:r>
              <a:rPr lang="en-US" sz="1600" b="1" dirty="0">
                <a:solidFill>
                  <a:prstClr val="black"/>
                </a:solidFill>
              </a:rPr>
              <a:t>, </a:t>
            </a:r>
            <a:r>
              <a:rPr lang="en-US" sz="1600" b="1" dirty="0" err="1" smtClean="0">
                <a:solidFill>
                  <a:prstClr val="black"/>
                </a:solidFill>
              </a:rPr>
              <a:t>Lamarche</a:t>
            </a:r>
            <a:r>
              <a:rPr lang="en-US" sz="1600" b="1" dirty="0" smtClean="0">
                <a:solidFill>
                  <a:prstClr val="black"/>
                </a:solidFill>
              </a:rPr>
              <a:t>-Perrin et al. – </a:t>
            </a:r>
            <a:r>
              <a:rPr lang="en-US" sz="1600" dirty="0" smtClean="0"/>
              <a:t>A </a:t>
            </a:r>
            <a:r>
              <a:rPr lang="en-US" sz="1600" dirty="0"/>
              <a:t>Spatiotemporal Data Aggregation Technique for Performance Analysis of Large-scale Execution </a:t>
            </a:r>
            <a:r>
              <a:rPr lang="en-US" sz="1600" dirty="0" smtClean="0"/>
              <a:t>Traces, CLUSTER 2014</a:t>
            </a:r>
            <a:endParaRPr lang="fr-FR" sz="2000" dirty="0">
              <a:solidFill>
                <a:prstClr val="black"/>
              </a:solidFill>
            </a:endParaRPr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697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450427" y="4845267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45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57" name="ZoneTexte 56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ZoneTexte 66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69" name="Connecteur droit avec flèche 68"/>
            <p:cNvCxnSpPr>
              <a:stCxn id="70" idx="3"/>
              <a:endCxn id="57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72" name="Connecteur droit avec flèche 71"/>
            <p:cNvCxnSpPr>
              <a:stCxn id="70" idx="3"/>
              <a:endCxn id="58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>
              <a:stCxn id="70" idx="3"/>
              <a:endCxn id="59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/>
            <p:cNvCxnSpPr>
              <a:stCxn id="71" idx="3"/>
              <a:endCxn id="67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74"/>
            <p:cNvCxnSpPr>
              <a:stCxn id="71" idx="3"/>
              <a:endCxn id="68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77" name="Connecteur droit avec flèche 76"/>
            <p:cNvCxnSpPr>
              <a:stCxn id="76" idx="3"/>
              <a:endCxn id="70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/>
            <p:cNvCxnSpPr>
              <a:stCxn id="76" idx="3"/>
              <a:endCxn id="71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953400"/>
              </p:ext>
            </p:extLst>
          </p:nvPr>
        </p:nvGraphicFramePr>
        <p:xfrm>
          <a:off x="3311984" y="2330069"/>
          <a:ext cx="3992691" cy="304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79" name="Visio" r:id="rId5" imgW="7753270" imgH="5953118" progId="Visio.Drawing.15">
                  <p:embed/>
                </p:oleObj>
              </mc:Choice>
              <mc:Fallback>
                <p:oleObj name="Visio" r:id="rId5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1984" y="2330069"/>
                        <a:ext cx="3992691" cy="304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ZoneTexte 29"/>
          <p:cNvSpPr txBox="1"/>
          <p:nvPr/>
        </p:nvSpPr>
        <p:spPr>
          <a:xfrm>
            <a:off x="2802919" y="2428645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</a:rPr>
              <a:t>J</a:t>
            </a:r>
            <a:r>
              <a:rPr lang="fr-FR" sz="1400" dirty="0" smtClean="0">
                <a:solidFill>
                  <a:schemeClr val="accent1"/>
                </a:solidFill>
              </a:rPr>
              <a:t>1</a:t>
            </a:r>
            <a:endParaRPr lang="fr-FR" sz="14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914783" y="2285846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J</a:t>
            </a:r>
            <a:r>
              <a:rPr lang="fr-FR" sz="1400" dirty="0" smtClean="0">
                <a:solidFill>
                  <a:srgbClr val="00B050"/>
                </a:solidFill>
              </a:rPr>
              <a:t>2</a:t>
            </a:r>
            <a:endParaRPr lang="fr-FR" sz="1400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056095" y="2160170"/>
            <a:ext cx="327513" cy="276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J</a:t>
            </a:r>
            <a:r>
              <a:rPr lang="fr-FR" sz="1400" dirty="0" smtClean="0">
                <a:solidFill>
                  <a:srgbClr val="C00000"/>
                </a:solidFill>
              </a:rPr>
              <a:t>3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 rot="18889622">
            <a:off x="1903729" y="2276318"/>
            <a:ext cx="1263562" cy="33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Event types</a:t>
            </a:r>
            <a:endParaRPr lang="fr-FR" dirty="0"/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3104779" y="2325131"/>
            <a:ext cx="329754" cy="31813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Forbidden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46</a:t>
            </a:fld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 flipV="1">
            <a:off x="3216606" y="4862798"/>
            <a:ext cx="550611" cy="5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V="1">
            <a:off x="3216606" y="5426565"/>
            <a:ext cx="3678788" cy="1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3584071" y="5426565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t1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4255134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t2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4941679" y="5419067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t3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5686761" y="5420038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t4</a:t>
            </a:r>
            <a:endParaRPr lang="fr-FR" dirty="0"/>
          </a:p>
        </p:txBody>
      </p:sp>
      <p:sp>
        <p:nvSpPr>
          <p:cNvPr id="56" name="ZoneTexte 55"/>
          <p:cNvSpPr txBox="1"/>
          <p:nvPr/>
        </p:nvSpPr>
        <p:spPr>
          <a:xfrm>
            <a:off x="6357824" y="5417126"/>
            <a:ext cx="366604" cy="332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t5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4099034" y="5779617"/>
            <a:ext cx="181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Time (</a:t>
            </a:r>
            <a:r>
              <a:rPr lang="fr-FR" dirty="0" err="1" smtClean="0"/>
              <a:t>discrete</a:t>
            </a:r>
            <a:r>
              <a:rPr lang="fr-FR" dirty="0" smtClean="0"/>
              <a:t>)</a:t>
            </a:r>
            <a:endParaRPr lang="fr-FR" dirty="0"/>
          </a:p>
        </p:txBody>
      </p:sp>
      <p:graphicFrame>
        <p:nvGraphicFramePr>
          <p:cNvPr id="31" name="Obje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48615"/>
              </p:ext>
            </p:extLst>
          </p:nvPr>
        </p:nvGraphicFramePr>
        <p:xfrm>
          <a:off x="3320761" y="2311046"/>
          <a:ext cx="3975043" cy="30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7" name="Visio" r:id="rId4" imgW="7753270" imgH="5953118" progId="Visio.Drawing.15">
                  <p:embed/>
                </p:oleObj>
              </mc:Choice>
              <mc:Fallback>
                <p:oleObj name="Visio" r:id="rId4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0761" y="2311046"/>
                        <a:ext cx="3975043" cy="30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Multiplier 31"/>
          <p:cNvSpPr/>
          <p:nvPr/>
        </p:nvSpPr>
        <p:spPr>
          <a:xfrm>
            <a:off x="6206365" y="3021503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Multiplier 32"/>
          <p:cNvSpPr/>
          <p:nvPr/>
        </p:nvSpPr>
        <p:spPr>
          <a:xfrm>
            <a:off x="4007835" y="3267292"/>
            <a:ext cx="881094" cy="833603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/>
          <p:cNvGrpSpPr/>
          <p:nvPr/>
        </p:nvGrpSpPr>
        <p:grpSpPr>
          <a:xfrm>
            <a:off x="1137338" y="2698495"/>
            <a:ext cx="2084404" cy="2493941"/>
            <a:chOff x="1137338" y="2870270"/>
            <a:chExt cx="2084404" cy="2322166"/>
          </a:xfrm>
        </p:grpSpPr>
        <p:sp>
          <p:nvSpPr>
            <p:cNvPr id="62" name="ZoneTexte 61"/>
            <p:cNvSpPr txBox="1"/>
            <p:nvPr/>
          </p:nvSpPr>
          <p:spPr>
            <a:xfrm>
              <a:off x="2818833" y="2870270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2827762" y="3346964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818833" y="3823659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ZoneTexte 78"/>
                <p:cNvSpPr txBox="1"/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98264" y="3841603"/>
                  <a:ext cx="1611741" cy="33359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111" t="-10943" r="-40741" b="-301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ZoneTexte 79"/>
            <p:cNvSpPr txBox="1"/>
            <p:nvPr/>
          </p:nvSpPr>
          <p:spPr>
            <a:xfrm>
              <a:off x="2818833" y="434191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2834867" y="4860178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82" name="Connecteur droit avec flèche 81"/>
            <p:cNvCxnSpPr>
              <a:stCxn id="83" idx="3"/>
              <a:endCxn id="62" idx="1"/>
            </p:cNvCxnSpPr>
            <p:nvPr/>
          </p:nvCxnSpPr>
          <p:spPr>
            <a:xfrm flipV="1">
              <a:off x="2464962" y="3036399"/>
              <a:ext cx="353871" cy="4762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ZoneTexte 82"/>
            <p:cNvSpPr txBox="1"/>
            <p:nvPr/>
          </p:nvSpPr>
          <p:spPr>
            <a:xfrm>
              <a:off x="2078088" y="3346522"/>
              <a:ext cx="386875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84" name="ZoneTexte 83"/>
            <p:cNvSpPr txBox="1"/>
            <p:nvPr/>
          </p:nvSpPr>
          <p:spPr>
            <a:xfrm>
              <a:off x="2078088" y="4611105"/>
              <a:ext cx="402802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85" name="Connecteur droit avec flèche 84"/>
            <p:cNvCxnSpPr>
              <a:stCxn id="83" idx="3"/>
              <a:endCxn id="65" idx="1"/>
            </p:cNvCxnSpPr>
            <p:nvPr/>
          </p:nvCxnSpPr>
          <p:spPr>
            <a:xfrm>
              <a:off x="2464962" y="3512651"/>
              <a:ext cx="362800" cy="4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/>
            <p:cNvCxnSpPr>
              <a:stCxn id="83" idx="3"/>
              <a:endCxn id="66" idx="1"/>
            </p:cNvCxnSpPr>
            <p:nvPr/>
          </p:nvCxnSpPr>
          <p:spPr>
            <a:xfrm>
              <a:off x="2464962" y="3512651"/>
              <a:ext cx="353871" cy="4771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/>
            <p:cNvCxnSpPr>
              <a:stCxn id="84" idx="3"/>
              <a:endCxn id="80" idx="1"/>
            </p:cNvCxnSpPr>
            <p:nvPr/>
          </p:nvCxnSpPr>
          <p:spPr>
            <a:xfrm flipV="1">
              <a:off x="2480890" y="4508047"/>
              <a:ext cx="337943" cy="269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>
              <a:stCxn id="84" idx="3"/>
              <a:endCxn id="81" idx="1"/>
            </p:cNvCxnSpPr>
            <p:nvPr/>
          </p:nvCxnSpPr>
          <p:spPr>
            <a:xfrm>
              <a:off x="2480890" y="4777235"/>
              <a:ext cx="353977" cy="2490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>
              <a:off x="1564994" y="3909513"/>
              <a:ext cx="279731" cy="33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90" name="Connecteur droit avec flèche 89"/>
            <p:cNvCxnSpPr>
              <a:stCxn id="89" idx="3"/>
              <a:endCxn id="83" idx="1"/>
            </p:cNvCxnSpPr>
            <p:nvPr/>
          </p:nvCxnSpPr>
          <p:spPr>
            <a:xfrm flipV="1">
              <a:off x="1844725" y="3512651"/>
              <a:ext cx="233362" cy="5629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>
              <a:stCxn id="89" idx="3"/>
              <a:endCxn id="84" idx="1"/>
            </p:cNvCxnSpPr>
            <p:nvPr/>
          </p:nvCxnSpPr>
          <p:spPr>
            <a:xfrm>
              <a:off x="1844725" y="4075642"/>
              <a:ext cx="233362" cy="7015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0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Sequence</a:t>
            </a:r>
            <a:r>
              <a:rPr lang="fr-FR" sz="3600" dirty="0" smtClean="0"/>
              <a:t> of temporal and spatial </a:t>
            </a:r>
            <a:r>
              <a:rPr lang="fr-FR" sz="3600" dirty="0" err="1" smtClean="0"/>
              <a:t>cuts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47</a:t>
            </a:fld>
            <a:endParaRPr lang="fr-FR" dirty="0"/>
          </a:p>
        </p:txBody>
      </p:sp>
      <p:grpSp>
        <p:nvGrpSpPr>
          <p:cNvPr id="37" name="Groupe 36"/>
          <p:cNvGrpSpPr/>
          <p:nvPr/>
        </p:nvGrpSpPr>
        <p:grpSpPr>
          <a:xfrm>
            <a:off x="2039525" y="1354640"/>
            <a:ext cx="2869682" cy="1673905"/>
            <a:chOff x="2498185" y="2330069"/>
            <a:chExt cx="4806490" cy="3041269"/>
          </a:xfrm>
        </p:grpSpPr>
        <p:grpSp>
          <p:nvGrpSpPr>
            <p:cNvPr id="36" name="Groupe 35"/>
            <p:cNvGrpSpPr/>
            <p:nvPr/>
          </p:nvGrpSpPr>
          <p:grpSpPr>
            <a:xfrm>
              <a:off x="2498185" y="2902313"/>
              <a:ext cx="709216" cy="2137105"/>
              <a:chOff x="2125651" y="2876913"/>
              <a:chExt cx="709216" cy="2137105"/>
            </a:xfrm>
          </p:grpSpPr>
          <p:cxnSp>
            <p:nvCxnSpPr>
              <p:cNvPr id="20" name="Connecteur droit avec flèche 19"/>
              <p:cNvCxnSpPr/>
              <p:nvPr/>
            </p:nvCxnSpPr>
            <p:spPr>
              <a:xfrm flipV="1">
                <a:off x="2464962" y="2876913"/>
                <a:ext cx="353871" cy="5114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>
                <a:off x="2464962" y="3388394"/>
                <a:ext cx="362800" cy="47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>
                <a:off x="2464962" y="3388394"/>
                <a:ext cx="353871" cy="51243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24"/>
              <p:cNvCxnSpPr/>
              <p:nvPr/>
            </p:nvCxnSpPr>
            <p:spPr>
              <a:xfrm flipV="1">
                <a:off x="2480890" y="4457421"/>
                <a:ext cx="337943" cy="28910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480890" y="4746522"/>
                <a:ext cx="353977" cy="26749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avec flèche 27"/>
              <p:cNvCxnSpPr/>
              <p:nvPr/>
            </p:nvCxnSpPr>
            <p:spPr>
              <a:xfrm flipV="1">
                <a:off x="2125651" y="3388394"/>
                <a:ext cx="233362" cy="60463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2125651" y="3993031"/>
                <a:ext cx="233362" cy="75349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0" name="Obje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1138179"/>
                </p:ext>
              </p:extLst>
            </p:nvPr>
          </p:nvGraphicFramePr>
          <p:xfrm>
            <a:off x="3311984" y="2330069"/>
            <a:ext cx="3992691" cy="3041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25" name="Visio" r:id="rId3" imgW="7753270" imgH="5953118" progId="Visio.Drawing.15">
                    <p:embed/>
                  </p:oleObj>
                </mc:Choice>
                <mc:Fallback>
                  <p:oleObj name="Visio" r:id="rId3" imgW="7753270" imgH="595311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11984" y="2330069"/>
                          <a:ext cx="3992691" cy="30412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Connecteur droit 38"/>
          <p:cNvCxnSpPr/>
          <p:nvPr/>
        </p:nvCxnSpPr>
        <p:spPr>
          <a:xfrm>
            <a:off x="3836490" y="1204003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58968"/>
              </p:ext>
            </p:extLst>
          </p:nvPr>
        </p:nvGraphicFramePr>
        <p:xfrm>
          <a:off x="5393678" y="4061562"/>
          <a:ext cx="964376" cy="167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6" name="Visio" r:id="rId5" imgW="3429088" imgH="5953118" progId="Visio.Drawing.15">
                  <p:embed/>
                </p:oleObj>
              </mc:Choice>
              <mc:Fallback>
                <p:oleObj name="Visio" r:id="rId5" imgW="3429088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3678" y="4061562"/>
                        <a:ext cx="964376" cy="1674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017357"/>
              </p:ext>
            </p:extLst>
          </p:nvPr>
        </p:nvGraphicFramePr>
        <p:xfrm>
          <a:off x="7594984" y="1890481"/>
          <a:ext cx="974725" cy="10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7" name="Visio" r:id="rId7" imgW="3429088" imgH="3791093" progId="Visio.Drawing.15">
                  <p:embed/>
                </p:oleObj>
              </mc:Choice>
              <mc:Fallback>
                <p:oleObj name="Visio" r:id="rId7" imgW="3429088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4984" y="1890481"/>
                        <a:ext cx="974725" cy="10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848539"/>
              </p:ext>
            </p:extLst>
          </p:nvPr>
        </p:nvGraphicFramePr>
        <p:xfrm>
          <a:off x="7303029" y="5854359"/>
          <a:ext cx="864699" cy="684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8" name="Visio" r:id="rId9" imgW="3429088" imgH="2714645" progId="Visio.Drawing.15">
                  <p:embed/>
                </p:oleObj>
              </mc:Choice>
              <mc:Fallback>
                <p:oleObj name="Visio" r:id="rId9" imgW="3429088" imgH="27146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03029" y="5854359"/>
                        <a:ext cx="864699" cy="684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Connecteur droit avec flèche 48"/>
          <p:cNvCxnSpPr/>
          <p:nvPr/>
        </p:nvCxnSpPr>
        <p:spPr>
          <a:xfrm>
            <a:off x="4229813" y="3027232"/>
            <a:ext cx="1417454" cy="7827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6457950" y="2676833"/>
            <a:ext cx="1026583" cy="1781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5198533" y="5096933"/>
            <a:ext cx="1259417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 flipV="1">
            <a:off x="8027333" y="1773798"/>
            <a:ext cx="0" cy="1253434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57950" y="5501523"/>
            <a:ext cx="781050" cy="6951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 flipH="1">
            <a:off x="7604037" y="300146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8194814" y="300146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 flipH="1">
            <a:off x="2879184" y="3083144"/>
            <a:ext cx="469683" cy="6675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988196"/>
              </p:ext>
            </p:extLst>
          </p:nvPr>
        </p:nvGraphicFramePr>
        <p:xfrm>
          <a:off x="1993055" y="4061562"/>
          <a:ext cx="1372975" cy="167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9" name="Visio" r:id="rId11" imgW="4867206" imgH="5953118" progId="Visio.Drawing.15">
                  <p:embed/>
                </p:oleObj>
              </mc:Choice>
              <mc:Fallback>
                <p:oleObj name="Visio" r:id="rId11" imgW="4867206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3055" y="4061562"/>
                        <a:ext cx="1372975" cy="167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9" name="Connecteur droit 78"/>
          <p:cNvCxnSpPr/>
          <p:nvPr/>
        </p:nvCxnSpPr>
        <p:spPr>
          <a:xfrm>
            <a:off x="2819686" y="3931406"/>
            <a:ext cx="0" cy="1972733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/>
          <p:nvPr/>
        </p:nvCxnSpPr>
        <p:spPr>
          <a:xfrm flipH="1">
            <a:off x="2084714" y="5795436"/>
            <a:ext cx="255816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2996540" y="5795436"/>
            <a:ext cx="293851" cy="47771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Obje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6029"/>
              </p:ext>
            </p:extLst>
          </p:nvPr>
        </p:nvGraphicFramePr>
        <p:xfrm>
          <a:off x="7239000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30" name="Visio" r:id="rId13" imgW="1990619" imgH="3791093" progId="Visio.Drawing.15">
                  <p:embed/>
                </p:oleObj>
              </mc:Choice>
              <mc:Fallback>
                <p:oleObj name="Visio" r:id="rId13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39000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518177"/>
              </p:ext>
            </p:extLst>
          </p:nvPr>
        </p:nvGraphicFramePr>
        <p:xfrm>
          <a:off x="8205762" y="3616949"/>
          <a:ext cx="565805" cy="1077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31" name="Visio" r:id="rId15" imgW="1990619" imgH="3791093" progId="Visio.Drawing.15">
                  <p:embed/>
                </p:oleObj>
              </mc:Choice>
              <mc:Fallback>
                <p:oleObj name="Visio" r:id="rId15" imgW="1990619" imgH="37910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762" y="3616949"/>
                        <a:ext cx="565805" cy="1077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ZoneTexte 87"/>
          <p:cNvSpPr txBox="1"/>
          <p:nvPr/>
        </p:nvSpPr>
        <p:spPr>
          <a:xfrm>
            <a:off x="159408" y="195111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179059" y="49313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0" name="ZoneTexte 89"/>
          <p:cNvSpPr txBox="1"/>
          <p:nvPr/>
        </p:nvSpPr>
        <p:spPr>
          <a:xfrm>
            <a:off x="5933005" y="208861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3825406" y="493134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Spatial </a:t>
            </a:r>
            <a:r>
              <a:rPr lang="fr-FR" b="1" dirty="0" err="1" smtClean="0"/>
              <a:t>cut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680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48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164375" y="1497711"/>
            <a:ext cx="8011910" cy="4780867"/>
            <a:chOff x="1155538" y="968364"/>
            <a:chExt cx="8011910" cy="4780867"/>
          </a:xfrm>
        </p:grpSpPr>
        <p:graphicFrame>
          <p:nvGraphicFramePr>
            <p:cNvPr id="29" name="Obje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80704"/>
                </p:ext>
              </p:extLst>
            </p:nvPr>
          </p:nvGraphicFramePr>
          <p:xfrm>
            <a:off x="1155538" y="1915222"/>
            <a:ext cx="7928159" cy="3834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65" name="Visio" r:id="rId4" imgW="26727157" imgH="12925458" progId="Visio.Drawing.15">
                    <p:embed/>
                  </p:oleObj>
                </mc:Choice>
                <mc:Fallback>
                  <p:oleObj name="Visio" r:id="rId4" imgW="26727157" imgH="12925458" progId="Visio.Drawing.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55538" y="1915222"/>
                          <a:ext cx="7928159" cy="38340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Multiplier 10"/>
            <p:cNvSpPr/>
            <p:nvPr/>
          </p:nvSpPr>
          <p:spPr>
            <a:xfrm>
              <a:off x="3617078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Multiplier 13"/>
            <p:cNvSpPr/>
            <p:nvPr/>
          </p:nvSpPr>
          <p:spPr>
            <a:xfrm>
              <a:off x="4994563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Multiplier 14"/>
            <p:cNvSpPr/>
            <p:nvPr/>
          </p:nvSpPr>
          <p:spPr>
            <a:xfrm>
              <a:off x="2129427" y="5009384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Multiplier 15"/>
            <p:cNvSpPr/>
            <p:nvPr/>
          </p:nvSpPr>
          <p:spPr>
            <a:xfrm>
              <a:off x="447179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Multiplier 20"/>
            <p:cNvSpPr/>
            <p:nvPr/>
          </p:nvSpPr>
          <p:spPr>
            <a:xfrm>
              <a:off x="7320427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Multiplier 21"/>
            <p:cNvSpPr/>
            <p:nvPr/>
          </p:nvSpPr>
          <p:spPr>
            <a:xfrm>
              <a:off x="7857241" y="4359999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Multiplier 26"/>
            <p:cNvSpPr/>
            <p:nvPr/>
          </p:nvSpPr>
          <p:spPr>
            <a:xfrm>
              <a:off x="7038487" y="3122171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Multiplier 27"/>
            <p:cNvSpPr/>
            <p:nvPr/>
          </p:nvSpPr>
          <p:spPr>
            <a:xfrm>
              <a:off x="8394815" y="3636842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43012" y="1389799"/>
              <a:ext cx="2480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solidFill>
                    <a:srgbClr val="00B050"/>
                  </a:solidFill>
                </a:rPr>
                <a:t>Avoid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redundant</a:t>
              </a:r>
              <a:r>
                <a:rPr lang="fr-FR" sz="1400" b="1" dirty="0" smtClean="0">
                  <a:solidFill>
                    <a:srgbClr val="00B05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00B050"/>
                  </a:solidFill>
                </a:rPr>
                <a:t>evaluation</a:t>
              </a:r>
              <a:endParaRPr lang="fr-FR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543012" y="1017592"/>
              <a:ext cx="262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solidFill>
                    <a:srgbClr val="FF0000"/>
                  </a:solidFill>
                </a:rPr>
                <a:t>Save the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intermediate</a:t>
              </a:r>
              <a:r>
                <a:rPr lang="fr-FR" sz="1400" b="1" dirty="0" smtClean="0">
                  <a:solidFill>
                    <a:srgbClr val="FF0000"/>
                  </a:solidFill>
                </a:rPr>
                <a:t> </a:t>
              </a:r>
              <a:r>
                <a:rPr lang="fr-FR" sz="1400" b="1" dirty="0" err="1" smtClean="0">
                  <a:solidFill>
                    <a:srgbClr val="FF0000"/>
                  </a:solidFill>
                </a:rPr>
                <a:t>results</a:t>
              </a:r>
              <a:endParaRPr lang="fr-FR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Multiplier 33"/>
            <p:cNvSpPr/>
            <p:nvPr/>
          </p:nvSpPr>
          <p:spPr>
            <a:xfrm>
              <a:off x="6246491" y="968364"/>
              <a:ext cx="418896" cy="421435"/>
            </a:xfrm>
            <a:prstGeom prst="mathMultiply">
              <a:avLst/>
            </a:prstGeom>
            <a:solidFill>
              <a:srgbClr val="FF0000">
                <a:alpha val="6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Multiplier 34"/>
            <p:cNvSpPr/>
            <p:nvPr/>
          </p:nvSpPr>
          <p:spPr>
            <a:xfrm>
              <a:off x="6246491" y="1329943"/>
              <a:ext cx="418896" cy="421435"/>
            </a:xfrm>
            <a:prstGeom prst="mathMultiply">
              <a:avLst/>
            </a:prstGeom>
            <a:solidFill>
              <a:srgbClr val="00B050">
                <a:alpha val="99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ZoneTexte 22"/>
          <p:cNvSpPr txBox="1"/>
          <p:nvPr/>
        </p:nvSpPr>
        <p:spPr>
          <a:xfrm>
            <a:off x="27799" y="2735617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-5063" y="420481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-18962" y="562559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Evaluation</a:t>
            </a:r>
            <a:endParaRPr lang="fr-FR" sz="16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7799" y="484524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27799" y="3353165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grpSp>
        <p:nvGrpSpPr>
          <p:cNvPr id="31" name="Groupe 30"/>
          <p:cNvGrpSpPr/>
          <p:nvPr/>
        </p:nvGrpSpPr>
        <p:grpSpPr>
          <a:xfrm>
            <a:off x="113578" y="1538041"/>
            <a:ext cx="1540934" cy="645311"/>
            <a:chOff x="2692400" y="1341591"/>
            <a:chExt cx="1794935" cy="690030"/>
          </a:xfrm>
        </p:grpSpPr>
        <p:grpSp>
          <p:nvGrpSpPr>
            <p:cNvPr id="36" name="Groupe 35"/>
            <p:cNvGrpSpPr/>
            <p:nvPr/>
          </p:nvGrpSpPr>
          <p:grpSpPr>
            <a:xfrm>
              <a:off x="3259667" y="1341591"/>
              <a:ext cx="1227668" cy="690030"/>
              <a:chOff x="3149600" y="1398143"/>
              <a:chExt cx="863604" cy="471848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149600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49600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1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437468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437468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2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25336" y="1634067"/>
                <a:ext cx="287868" cy="2359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25336" y="1398143"/>
                <a:ext cx="287868" cy="2359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 smtClean="0">
                    <a:solidFill>
                      <a:schemeClr val="tx1"/>
                    </a:solidFill>
                  </a:rPr>
                  <a:t>3</a:t>
                </a:r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7" name="Connecteur droit avec flèche 36"/>
            <p:cNvCxnSpPr/>
            <p:nvPr/>
          </p:nvCxnSpPr>
          <p:spPr>
            <a:xfrm flipV="1">
              <a:off x="2692400" y="1523621"/>
              <a:ext cx="381403" cy="1629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>
              <a:off x="2692400" y="1686606"/>
              <a:ext cx="381403" cy="168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ZoneTexte 44"/>
          <p:cNvSpPr txBox="1"/>
          <p:nvPr/>
        </p:nvSpPr>
        <p:spPr>
          <a:xfrm>
            <a:off x="1648174" y="1699369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3621953" y="1538026"/>
            <a:ext cx="351314" cy="645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3956306" y="1699369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b="1" dirty="0" smtClean="0"/>
              <a:t>Spatial </a:t>
            </a:r>
            <a:r>
              <a:rPr lang="fr-FR" sz="1600" b="1" dirty="0" err="1" smtClean="0"/>
              <a:t>aggregation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2731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Visualize</a:t>
            </a:r>
            <a:r>
              <a:rPr lang="fr-FR" dirty="0" smtClean="0"/>
              <a:t> the abstraction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631131" y="5517662"/>
            <a:ext cx="38206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4909136" y="5517662"/>
            <a:ext cx="40098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3631131" y="2968627"/>
            <a:ext cx="16789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369256"/>
              </p:ext>
            </p:extLst>
          </p:nvPr>
        </p:nvGraphicFramePr>
        <p:xfrm>
          <a:off x="923707" y="1951701"/>
          <a:ext cx="2605242" cy="19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07" name="Visio" r:id="rId4" imgW="7391371" imgH="5591142" progId="Visio.Drawing.15">
                  <p:embed/>
                </p:oleObj>
              </mc:Choice>
              <mc:Fallback>
                <p:oleObj name="Visio" r:id="rId4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707" y="1951701"/>
                        <a:ext cx="2605242" cy="1970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775409"/>
              </p:ext>
            </p:extLst>
          </p:nvPr>
        </p:nvGraphicFramePr>
        <p:xfrm>
          <a:off x="5412303" y="4411694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08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2303" y="4411694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675416"/>
              </p:ext>
            </p:extLst>
          </p:nvPr>
        </p:nvGraphicFramePr>
        <p:xfrm>
          <a:off x="5412304" y="1938413"/>
          <a:ext cx="2652415" cy="1984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09" name="Visio" r:id="rId8" imgW="7143904" imgH="5343623" progId="Visio.Drawing.15">
                  <p:embed/>
                </p:oleObj>
              </mc:Choice>
              <mc:Fallback>
                <p:oleObj name="Visio" r:id="rId8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2304" y="1938413"/>
                        <a:ext cx="2652415" cy="1984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80" y="5181365"/>
            <a:ext cx="672594" cy="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075066"/>
              </p:ext>
            </p:extLst>
          </p:nvPr>
        </p:nvGraphicFramePr>
        <p:xfrm>
          <a:off x="923707" y="4364299"/>
          <a:ext cx="2707424" cy="207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10" name="Visio" r:id="rId11" imgW="7753270" imgH="5953118" progId="Visio.Drawing.15">
                  <p:embed/>
                </p:oleObj>
              </mc:Choice>
              <mc:Fallback>
                <p:oleObj name="Visio" r:id="rId11" imgW="7753270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3707" y="4364299"/>
                        <a:ext cx="2707424" cy="207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42976"/>
          </a:xfrm>
        </p:spPr>
        <p:txBody>
          <a:bodyPr>
            <a:normAutofit/>
          </a:bodyPr>
          <a:lstStyle/>
          <a:p>
            <a:r>
              <a:rPr lang="fr-FR" sz="3600" dirty="0" err="1" smtClean="0"/>
              <a:t>Debugging</a:t>
            </a:r>
            <a:r>
              <a:rPr lang="fr-FR" sz="3600" dirty="0" smtClean="0"/>
              <a:t> </a:t>
            </a:r>
            <a:r>
              <a:rPr lang="fr-FR" sz="3600" dirty="0" err="1" smtClean="0"/>
              <a:t>this</a:t>
            </a:r>
            <a:r>
              <a:rPr lang="fr-FR" sz="3600" dirty="0" smtClean="0"/>
              <a:t> application </a:t>
            </a:r>
            <a:r>
              <a:rPr lang="fr-FR" sz="3600" dirty="0" err="1" smtClean="0"/>
              <a:t>is</a:t>
            </a:r>
            <a:r>
              <a:rPr lang="fr-FR" sz="3600" dirty="0" smtClean="0"/>
              <a:t> </a:t>
            </a:r>
            <a:r>
              <a:rPr lang="fr-FR" sz="3600" dirty="0" err="1" smtClean="0"/>
              <a:t>difficult</a:t>
            </a:r>
            <a:r>
              <a:rPr lang="fr-FR" sz="3600" dirty="0" smtClean="0"/>
              <a:t> !</a:t>
            </a:r>
            <a:endParaRPr lang="fr-FR" sz="3600" b="1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666706" y="1790701"/>
            <a:ext cx="7235993" cy="4565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 err="1" smtClean="0"/>
              <a:t>Complexity</a:t>
            </a:r>
            <a:r>
              <a:rPr lang="fr-FR" b="1" dirty="0" smtClean="0"/>
              <a:t>: </a:t>
            </a:r>
          </a:p>
          <a:p>
            <a:pPr lvl="1"/>
            <a:r>
              <a:rPr lang="fr-FR" b="1" dirty="0" smtClean="0"/>
              <a:t>100~1000 million </a:t>
            </a:r>
            <a:r>
              <a:rPr lang="fr-FR" dirty="0" err="1" smtClean="0"/>
              <a:t>operations</a:t>
            </a:r>
            <a:r>
              <a:rPr lang="fr-FR" dirty="0" smtClean="0"/>
              <a:t>/second</a:t>
            </a:r>
          </a:p>
          <a:p>
            <a:pPr lvl="1"/>
            <a:r>
              <a:rPr lang="fr-FR" b="1" dirty="0" smtClean="0"/>
              <a:t>30</a:t>
            </a:r>
            <a:r>
              <a:rPr lang="fr-FR" dirty="0" smtClean="0"/>
              <a:t> images/second</a:t>
            </a:r>
          </a:p>
          <a:p>
            <a:pPr lvl="1"/>
            <a:r>
              <a:rPr lang="fr-FR" dirty="0" smtClean="0"/>
              <a:t>~</a:t>
            </a:r>
            <a:r>
              <a:rPr lang="fr-FR" b="1" dirty="0" smtClean="0"/>
              <a:t>10 million </a:t>
            </a:r>
            <a:r>
              <a:rPr lang="fr-FR" dirty="0" err="1" smtClean="0"/>
              <a:t>operations</a:t>
            </a:r>
            <a:r>
              <a:rPr lang="fr-FR" dirty="0" smtClean="0"/>
              <a:t>/image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Trace </a:t>
            </a:r>
            <a:r>
              <a:rPr lang="fr-FR" b="1" dirty="0" err="1" smtClean="0"/>
              <a:t>characteristics</a:t>
            </a:r>
            <a:endParaRPr lang="fr-FR" b="1" dirty="0"/>
          </a:p>
          <a:p>
            <a:pPr lvl="1"/>
            <a:r>
              <a:rPr lang="fr-FR" b="1" dirty="0" smtClean="0"/>
              <a:t>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258,519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12.7</a:t>
            </a:r>
            <a:r>
              <a:rPr lang="fr-FR" dirty="0" smtClean="0"/>
              <a:t> MB</a:t>
            </a:r>
            <a:endParaRPr lang="fr-FR" dirty="0"/>
          </a:p>
          <a:p>
            <a:pPr lvl="1"/>
            <a:r>
              <a:rPr lang="fr-FR" b="1" dirty="0" smtClean="0"/>
              <a:t>482</a:t>
            </a:r>
            <a:r>
              <a:rPr lang="fr-FR" dirty="0" smtClean="0"/>
              <a:t> second duration</a:t>
            </a:r>
          </a:p>
          <a:p>
            <a:pPr lvl="2"/>
            <a:r>
              <a:rPr lang="fr-FR" b="1" dirty="0" smtClean="0"/>
              <a:t>1,642,033</a:t>
            </a:r>
            <a:r>
              <a:rPr lang="fr-FR" dirty="0" smtClean="0"/>
              <a:t> </a:t>
            </a:r>
            <a:r>
              <a:rPr lang="fr-FR" dirty="0" err="1" smtClean="0"/>
              <a:t>events</a:t>
            </a:r>
            <a:endParaRPr lang="fr-FR" dirty="0" smtClean="0"/>
          </a:p>
          <a:p>
            <a:pPr lvl="2"/>
            <a:r>
              <a:rPr lang="fr-FR" b="1" dirty="0" smtClean="0"/>
              <a:t>83.3</a:t>
            </a:r>
            <a:r>
              <a:rPr lang="fr-FR" dirty="0" smtClean="0"/>
              <a:t> MB</a:t>
            </a:r>
          </a:p>
          <a:p>
            <a:pPr lvl="1"/>
            <a:endParaRPr lang="fr-FR" dirty="0"/>
          </a:p>
        </p:txBody>
      </p:sp>
      <p:pic>
        <p:nvPicPr>
          <p:cNvPr id="9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72" y="1541218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8" y="2173732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google.fr/url?source=imglanding&amp;ct=img&amp;q=http://www.getrailo.org/plugins/GadgetStore_3/display_objects/images/icon-gadget.png&amp;sa=X&amp;ei=uulmVcDBF8GyU9iEgdAO&amp;ved=0CAkQ8wc4KQ&amp;usg=AFQjCNHj022n3wDW8P6bECGjBXGENF1St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26" y="1970789"/>
            <a:ext cx="513050" cy="5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wnload Icon Files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4" y="3377936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</a:t>
            </a:r>
            <a:r>
              <a:rPr lang="fr-FR" dirty="0" err="1" smtClean="0"/>
              <a:t>aggregation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50</a:t>
            </a:fld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254000" y="5943601"/>
            <a:ext cx="8509860" cy="86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44426" y="608472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Decrease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> </a:t>
            </a:r>
            <a:r>
              <a:rPr lang="fr-FR" b="1" dirty="0" err="1" smtClean="0"/>
              <a:t>height</a:t>
            </a:r>
            <a:endParaRPr lang="fr-FR" b="1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25201"/>
              </p:ext>
            </p:extLst>
          </p:nvPr>
        </p:nvGraphicFramePr>
        <p:xfrm>
          <a:off x="2330575" y="2544662"/>
          <a:ext cx="3110728" cy="2326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4" name="Visio" r:id="rId4" imgW="7143904" imgH="5343623" progId="Visio.Drawing.15">
                  <p:embed/>
                </p:oleObj>
              </mc:Choice>
              <mc:Fallback>
                <p:oleObj name="Visio" r:id="rId4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0575" y="2544662"/>
                        <a:ext cx="3110728" cy="2326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46601"/>
              </p:ext>
            </p:extLst>
          </p:nvPr>
        </p:nvGraphicFramePr>
        <p:xfrm>
          <a:off x="5815451" y="2550609"/>
          <a:ext cx="3133134" cy="234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5" name="Visio" r:id="rId6" imgW="7143904" imgH="5343623" progId="Visio.Drawing.15">
                  <p:embed/>
                </p:oleObj>
              </mc:Choice>
              <mc:Fallback>
                <p:oleObj name="Visio" r:id="rId6" imgW="7143904" imgH="534362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5451" y="2550609"/>
                        <a:ext cx="3133134" cy="2343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0" y="2565249"/>
            <a:ext cx="2249213" cy="2248055"/>
            <a:chOff x="1" y="2544662"/>
            <a:chExt cx="2307713" cy="2581276"/>
          </a:xfrm>
        </p:grpSpPr>
        <p:sp>
          <p:nvSpPr>
            <p:cNvPr id="10" name="ZoneTexte 9"/>
            <p:cNvSpPr txBox="1"/>
            <p:nvPr/>
          </p:nvSpPr>
          <p:spPr>
            <a:xfrm>
              <a:off x="1861640" y="25446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</a:t>
              </a:r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871526" y="307454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2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61640" y="3604431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smtClean="0"/>
                    <a:t>Hierarchy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711124" y="3625119"/>
                  <a:ext cx="179158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197" r="-24590" b="-272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ZoneTexte 13"/>
            <p:cNvSpPr txBox="1"/>
            <p:nvPr/>
          </p:nvSpPr>
          <p:spPr>
            <a:xfrm>
              <a:off x="1861640" y="418051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4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879392" y="475660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r>
                <a:rPr lang="fr-FR" dirty="0"/>
                <a:t>5</a:t>
              </a:r>
            </a:p>
          </p:txBody>
        </p:sp>
        <p:cxnSp>
          <p:nvCxnSpPr>
            <p:cNvPr id="16" name="Connecteur droit avec flèche 15"/>
            <p:cNvCxnSpPr>
              <a:stCxn id="17" idx="3"/>
              <a:endCxn id="10" idx="1"/>
            </p:cNvCxnSpPr>
            <p:nvPr/>
          </p:nvCxnSpPr>
          <p:spPr>
            <a:xfrm flipV="1">
              <a:off x="1469858" y="2729328"/>
              <a:ext cx="391782" cy="5293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1041536" y="3074055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Sa</a:t>
              </a:r>
              <a:endParaRPr lang="fr-FR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41536" y="4479742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Sb</a:t>
              </a:r>
              <a:endParaRPr lang="fr-FR" dirty="0"/>
            </a:p>
          </p:txBody>
        </p:sp>
        <p:cxnSp>
          <p:nvCxnSpPr>
            <p:cNvPr id="19" name="Connecteur droit avec flèche 18"/>
            <p:cNvCxnSpPr>
              <a:stCxn id="17" idx="3"/>
              <a:endCxn id="11" idx="1"/>
            </p:cNvCxnSpPr>
            <p:nvPr/>
          </p:nvCxnSpPr>
          <p:spPr>
            <a:xfrm>
              <a:off x="1469858" y="3258721"/>
              <a:ext cx="401668" cy="4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7" idx="3"/>
              <a:endCxn id="12" idx="1"/>
            </p:cNvCxnSpPr>
            <p:nvPr/>
          </p:nvCxnSpPr>
          <p:spPr>
            <a:xfrm>
              <a:off x="1469858" y="3258721"/>
              <a:ext cx="391782" cy="530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/>
            <p:cNvCxnSpPr>
              <a:stCxn id="18" idx="3"/>
              <a:endCxn id="14" idx="1"/>
            </p:cNvCxnSpPr>
            <p:nvPr/>
          </p:nvCxnSpPr>
          <p:spPr>
            <a:xfrm flipV="1">
              <a:off x="1487492" y="4365184"/>
              <a:ext cx="374148" cy="2992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>
              <a:stCxn id="18" idx="3"/>
              <a:endCxn id="15" idx="1"/>
            </p:cNvCxnSpPr>
            <p:nvPr/>
          </p:nvCxnSpPr>
          <p:spPr>
            <a:xfrm>
              <a:off x="1487492" y="4664408"/>
              <a:ext cx="391900" cy="276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73473" y="369986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S</a:t>
              </a:r>
              <a:endParaRPr lang="fr-FR" dirty="0"/>
            </a:p>
          </p:txBody>
        </p:sp>
        <p:cxnSp>
          <p:nvCxnSpPr>
            <p:cNvPr id="24" name="Connecteur droit avec flèche 23"/>
            <p:cNvCxnSpPr>
              <a:stCxn id="23" idx="3"/>
              <a:endCxn id="17" idx="1"/>
            </p:cNvCxnSpPr>
            <p:nvPr/>
          </p:nvCxnSpPr>
          <p:spPr>
            <a:xfrm flipV="1">
              <a:off x="783173" y="3258721"/>
              <a:ext cx="258363" cy="6258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/>
            <p:cNvCxnSpPr>
              <a:stCxn id="23" idx="3"/>
              <a:endCxn id="18" idx="1"/>
            </p:cNvCxnSpPr>
            <p:nvPr/>
          </p:nvCxnSpPr>
          <p:spPr>
            <a:xfrm>
              <a:off x="783173" y="3884531"/>
              <a:ext cx="258363" cy="7798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41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 of analyses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8" descr="microscop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206" y="2454720"/>
            <a:ext cx="1128287" cy="15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5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52</a:t>
            </a:fld>
            <a:endParaRPr lang="fr-FR" dirty="0"/>
          </a:p>
        </p:txBody>
      </p:sp>
      <p:cxnSp>
        <p:nvCxnSpPr>
          <p:cNvPr id="37" name="Connecteur droit avec flèche 36"/>
          <p:cNvCxnSpPr/>
          <p:nvPr/>
        </p:nvCxnSpPr>
        <p:spPr>
          <a:xfrm>
            <a:off x="1114425" y="5372891"/>
            <a:ext cx="7610475" cy="25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1001713" y="5496540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8215342" y="54965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4594561" y="56764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48" name="Connecteur droit avec flèche 47"/>
          <p:cNvCxnSpPr/>
          <p:nvPr/>
        </p:nvCxnSpPr>
        <p:spPr>
          <a:xfrm flipV="1">
            <a:off x="930728" y="2409825"/>
            <a:ext cx="2722" cy="2786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608204" y="501203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324550" y="222515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700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 rot="16200000">
            <a:off x="-93107" y="372565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Activity</a:t>
            </a:r>
            <a:r>
              <a:rPr lang="fr-FR" dirty="0" smtClean="0"/>
              <a:t> Ratio</a:t>
            </a:r>
            <a:endParaRPr lang="fr-FR" dirty="0"/>
          </a:p>
        </p:txBody>
      </p:sp>
      <p:pic>
        <p:nvPicPr>
          <p:cNvPr id="53" name="Picture 4" descr="Capture d'écran de 2015-05-30 18:51: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6499" r="28438" b="15723"/>
          <a:stretch/>
        </p:blipFill>
        <p:spPr bwMode="auto">
          <a:xfrm>
            <a:off x="1001713" y="2340516"/>
            <a:ext cx="7723187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eur droit avec flèche 53"/>
          <p:cNvCxnSpPr/>
          <p:nvPr/>
        </p:nvCxnSpPr>
        <p:spPr>
          <a:xfrm flipH="1" flipV="1">
            <a:off x="2087266" y="4886326"/>
            <a:ext cx="90784" cy="1057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2371725" y="1861658"/>
            <a:ext cx="559683" cy="23769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6562726" y="4886326"/>
            <a:ext cx="685799" cy="790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1671407" y="594357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1243125" y="1492326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sp>
        <p:nvSpPr>
          <p:cNvPr id="59" name="ZoneTexte 58"/>
          <p:cNvSpPr txBox="1"/>
          <p:nvPr/>
        </p:nvSpPr>
        <p:spPr>
          <a:xfrm>
            <a:off x="6790959" y="5682863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65" name="Connecteur droit avec flèche 64"/>
          <p:cNvCxnSpPr/>
          <p:nvPr/>
        </p:nvCxnSpPr>
        <p:spPr>
          <a:xfrm flipH="1">
            <a:off x="5648325" y="2222587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6189737" y="2002115"/>
            <a:ext cx="114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MPI_Wait</a:t>
            </a:r>
            <a:endParaRPr lang="fr-FR" i="1" dirty="0"/>
          </a:p>
        </p:txBody>
      </p:sp>
      <p:cxnSp>
        <p:nvCxnSpPr>
          <p:cNvPr id="69" name="Connecteur droit avec flèche 68"/>
          <p:cNvCxnSpPr/>
          <p:nvPr/>
        </p:nvCxnSpPr>
        <p:spPr>
          <a:xfrm flipH="1">
            <a:off x="7211678" y="2326971"/>
            <a:ext cx="541412" cy="369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7753090" y="21064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MPI_Send</a:t>
            </a:r>
            <a:endParaRPr lang="fr-FR" i="1" dirty="0"/>
          </a:p>
        </p:txBody>
      </p:sp>
      <p:sp>
        <p:nvSpPr>
          <p:cNvPr id="23" name="Ellipse 22"/>
          <p:cNvSpPr/>
          <p:nvPr/>
        </p:nvSpPr>
        <p:spPr>
          <a:xfrm>
            <a:off x="4201454" y="2002116"/>
            <a:ext cx="1221127" cy="3578877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0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803341" y="2508622"/>
            <a:ext cx="935744" cy="406165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5739086" y="3983421"/>
            <a:ext cx="2290817" cy="26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6997258" y="424782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Local perturbation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918072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5" idx="3"/>
          </p:cNvCxnSpPr>
          <p:nvPr/>
        </p:nvCxnSpPr>
        <p:spPr>
          <a:xfrm flipH="1" flipV="1">
            <a:off x="6085491" y="2766372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483367" y="3923508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Ethernet 10 G</a:t>
            </a:r>
          </a:p>
          <a:p>
            <a:r>
              <a:rPr lang="fr-FR" b="1" dirty="0" err="1">
                <a:solidFill>
                  <a:srgbClr val="FF0000"/>
                </a:solidFill>
              </a:rPr>
              <a:t>s</a:t>
            </a:r>
            <a:r>
              <a:rPr lang="fr-FR" b="1" dirty="0" err="1" smtClean="0">
                <a:solidFill>
                  <a:srgbClr val="FF0000"/>
                </a:solidFill>
              </a:rPr>
              <a:t>rv</a:t>
            </a:r>
            <a:r>
              <a:rPr lang="fr-FR" b="1" dirty="0" smtClean="0">
                <a:solidFill>
                  <a:srgbClr val="FF0000"/>
                </a:solidFill>
              </a:rPr>
              <a:t>/</a:t>
            </a:r>
            <a:r>
              <a:rPr lang="fr-FR" b="1" dirty="0" err="1" smtClean="0">
                <a:solidFill>
                  <a:srgbClr val="FF0000"/>
                </a:solidFill>
              </a:rPr>
              <a:t>srv_data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LU class C (700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65" y="1308103"/>
            <a:ext cx="5230810" cy="523081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750" y="346289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Nancy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456607" y="153903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graphene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456607" y="213929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graphite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456607" y="424782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griffon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6" idx="3"/>
            <a:endCxn id="7" idx="1"/>
          </p:cNvCxnSpPr>
          <p:nvPr/>
        </p:nvCxnSpPr>
        <p:spPr>
          <a:xfrm flipV="1">
            <a:off x="857617" y="1723697"/>
            <a:ext cx="598990" cy="192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6" idx="3"/>
            <a:endCxn id="8" idx="1"/>
          </p:cNvCxnSpPr>
          <p:nvPr/>
        </p:nvCxnSpPr>
        <p:spPr>
          <a:xfrm flipV="1">
            <a:off x="857617" y="2323957"/>
            <a:ext cx="598990" cy="13236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6" idx="3"/>
            <a:endCxn id="9" idx="1"/>
          </p:cNvCxnSpPr>
          <p:nvPr/>
        </p:nvCxnSpPr>
        <p:spPr>
          <a:xfrm>
            <a:off x="857617" y="3647561"/>
            <a:ext cx="598990" cy="784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633532" y="1397876"/>
            <a:ext cx="0" cy="65952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2633532" y="2194560"/>
            <a:ext cx="0" cy="3886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2633532" y="2730515"/>
            <a:ext cx="0" cy="3685525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2178050" y="5461000"/>
            <a:ext cx="914400" cy="482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145826" y="577178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MPI_init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513635" y="5153489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MPI_Allreduce</a:t>
            </a:r>
            <a:endParaRPr lang="fr-FR" i="1" dirty="0"/>
          </a:p>
        </p:txBody>
      </p:sp>
      <p:cxnSp>
        <p:nvCxnSpPr>
          <p:cNvPr id="31" name="Connecteur droit avec flèche 30"/>
          <p:cNvCxnSpPr/>
          <p:nvPr/>
        </p:nvCxnSpPr>
        <p:spPr>
          <a:xfrm flipV="1">
            <a:off x="2176332" y="4797776"/>
            <a:ext cx="1805118" cy="544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898275" y="537705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MPI_Recv</a:t>
            </a:r>
            <a:endParaRPr lang="fr-FR" i="1" dirty="0"/>
          </a:p>
        </p:txBody>
      </p:sp>
      <p:cxnSp>
        <p:nvCxnSpPr>
          <p:cNvPr id="34" name="Connecteur droit avec flèche 33"/>
          <p:cNvCxnSpPr>
            <a:stCxn id="33" idx="1"/>
          </p:cNvCxnSpPr>
          <p:nvPr/>
        </p:nvCxnSpPr>
        <p:spPr>
          <a:xfrm flipH="1" flipV="1">
            <a:off x="6550358" y="5377050"/>
            <a:ext cx="1347917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2633532" y="6558513"/>
            <a:ext cx="5164268" cy="48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06203" y="657027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7575751" y="655161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74 s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5041458" y="65702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3870072" y="1308103"/>
            <a:ext cx="4150301" cy="812443"/>
          </a:xfrm>
          <a:prstGeom prst="ellipse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/>
          <p:nvPr/>
        </p:nvCxnSpPr>
        <p:spPr>
          <a:xfrm flipH="1" flipV="1">
            <a:off x="6059573" y="2151947"/>
            <a:ext cx="1812784" cy="11571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457449" y="3309083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Homogeneous</a:t>
            </a:r>
            <a:endParaRPr lang="fr-FR" b="1" dirty="0" smtClean="0">
              <a:solidFill>
                <a:srgbClr val="FF0000"/>
              </a:solidFill>
            </a:endParaRPr>
          </a:p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behavior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dirty="0" err="1" smtClean="0"/>
              <a:t>Implementation</a:t>
            </a:r>
            <a:r>
              <a:rPr lang="fr-FR" sz="4800" b="1" dirty="0" smtClean="0"/>
              <a:t>:</a:t>
            </a:r>
            <a:br>
              <a:rPr lang="fr-FR" sz="4800" b="1" dirty="0" smtClean="0"/>
            </a:br>
            <a:r>
              <a:rPr lang="fr-FR" dirty="0" err="1" smtClean="0"/>
              <a:t>Ocelotl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sz="4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82" y="3166747"/>
            <a:ext cx="1383912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Framesoc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43012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78" y="372549"/>
            <a:ext cx="1425572" cy="14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61294"/>
              </p:ext>
            </p:extLst>
          </p:nvPr>
        </p:nvGraphicFramePr>
        <p:xfrm>
          <a:off x="409721" y="2739435"/>
          <a:ext cx="3361618" cy="2990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5" name="Acrobat Document" r:id="rId4" imgW="11020187" imgH="9801088" progId="AcroExch.Document.11">
                  <p:embed/>
                </p:oleObj>
              </mc:Choice>
              <mc:Fallback>
                <p:oleObj name="Acrobat Document" r:id="rId4" imgW="11020187" imgH="9801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721" y="2739435"/>
                        <a:ext cx="3361618" cy="2990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314" name="Picture 306" descr="Framesoc Worksp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090" y="2739435"/>
            <a:ext cx="4753610" cy="29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4483860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8377" r="45694" b="17862"/>
          <a:stretch/>
        </p:blipFill>
        <p:spPr>
          <a:xfrm rot="5400000">
            <a:off x="5940378" y="401902"/>
            <a:ext cx="1434060" cy="13583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5881947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028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7413270" y="423048"/>
            <a:ext cx="1235066" cy="133587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11076" r="9655" b="10086"/>
          <a:stretch/>
        </p:blipFill>
        <p:spPr>
          <a:xfrm>
            <a:off x="7286718" y="304344"/>
            <a:ext cx="1524001" cy="1524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172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50426" y="1378156"/>
            <a:ext cx="7452272" cy="2758050"/>
          </a:xfrm>
        </p:spPr>
        <p:txBody>
          <a:bodyPr>
            <a:noAutofit/>
          </a:bodyPr>
          <a:lstStyle/>
          <a:p>
            <a:r>
              <a:rPr lang="fr-FR" sz="2400" b="1" dirty="0" err="1" smtClean="0"/>
              <a:t>Implementation</a:t>
            </a:r>
            <a:r>
              <a:rPr lang="fr-FR" sz="2400" b="1" dirty="0" smtClean="0"/>
              <a:t> </a:t>
            </a:r>
            <a:r>
              <a:rPr lang="fr-FR" sz="2400" dirty="0" smtClean="0"/>
              <a:t>of the full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pipeline</a:t>
            </a:r>
          </a:p>
          <a:p>
            <a:r>
              <a:rPr lang="fr-FR" sz="2400" b="1" dirty="0" smtClean="0"/>
              <a:t>Interaction </a:t>
            </a:r>
            <a:r>
              <a:rPr lang="fr-FR" sz="2400" b="1" dirty="0" err="1" smtClean="0"/>
              <a:t>mechanisms</a:t>
            </a:r>
            <a:r>
              <a:rPr lang="fr-FR" sz="2400" b="1" dirty="0" smtClean="0"/>
              <a:t> </a:t>
            </a:r>
            <a:r>
              <a:rPr lang="fr-FR" sz="2400" dirty="0" smtClean="0"/>
              <a:t>for the top down </a:t>
            </a:r>
            <a:r>
              <a:rPr lang="fr-FR" sz="2400" dirty="0" err="1" smtClean="0"/>
              <a:t>approach</a:t>
            </a:r>
            <a:endParaRPr lang="fr-FR" sz="2400" dirty="0" smtClean="0"/>
          </a:p>
          <a:p>
            <a:r>
              <a:rPr lang="fr-FR" sz="2400" dirty="0" smtClean="0"/>
              <a:t>Techniques to </a:t>
            </a:r>
            <a:r>
              <a:rPr lang="fr-FR" sz="2400" dirty="0" err="1" smtClean="0"/>
              <a:t>ensure</a:t>
            </a:r>
            <a:r>
              <a:rPr lang="fr-FR" sz="2400" dirty="0" smtClean="0"/>
              <a:t> </a:t>
            </a:r>
            <a:r>
              <a:rPr lang="fr-FR" sz="2400" b="1" dirty="0" err="1" smtClean="0"/>
              <a:t>interactivity</a:t>
            </a:r>
            <a:r>
              <a:rPr lang="fr-FR" sz="2400" b="1" dirty="0" smtClean="0"/>
              <a:t> performance</a:t>
            </a:r>
          </a:p>
          <a:p>
            <a:r>
              <a:rPr lang="fr-FR" sz="2400" b="1" dirty="0" err="1" smtClean="0"/>
              <a:t>Modular</a:t>
            </a:r>
            <a:r>
              <a:rPr lang="fr-FR" sz="2400" b="1" dirty="0" smtClean="0"/>
              <a:t> structure</a:t>
            </a:r>
          </a:p>
          <a:p>
            <a:r>
              <a:rPr lang="fr-FR" sz="2400" b="1" dirty="0" err="1" smtClean="0"/>
              <a:t>Framesoc</a:t>
            </a:r>
            <a:r>
              <a:rPr lang="fr-FR" sz="2400" dirty="0" smtClean="0"/>
              <a:t>: </a:t>
            </a:r>
            <a:r>
              <a:rPr lang="fr-FR" sz="2400" dirty="0" err="1" smtClean="0"/>
              <a:t>importers</a:t>
            </a:r>
            <a:r>
              <a:rPr lang="fr-FR" sz="2400" dirty="0" smtClean="0"/>
              <a:t>, </a:t>
            </a:r>
            <a:r>
              <a:rPr lang="fr-FR" sz="2400" dirty="0" err="1" smtClean="0"/>
              <a:t>filters</a:t>
            </a:r>
            <a:r>
              <a:rPr lang="fr-FR" sz="2400" dirty="0" smtClean="0"/>
              <a:t> + expertise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117764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561490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Dosimont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Corre</a:t>
            </a:r>
            <a:r>
              <a:rPr lang="en-US" sz="1600" b="1" dirty="0" smtClean="0"/>
              <a:t> et al. – </a:t>
            </a:r>
            <a:r>
              <a:rPr lang="en-US" sz="1600" dirty="0" err="1" smtClean="0"/>
              <a:t>Ocelotl</a:t>
            </a:r>
            <a:r>
              <a:rPr lang="en-US" sz="1600" dirty="0" smtClean="0"/>
              <a:t>: Large Trace Overviews Based on </a:t>
            </a:r>
            <a:r>
              <a:rPr lang="en-US" sz="1600" dirty="0" err="1" smtClean="0"/>
              <a:t>Multidimentional</a:t>
            </a:r>
            <a:r>
              <a:rPr lang="en-US" sz="1600" dirty="0" smtClean="0"/>
              <a:t> Data Aggregation, IPTW14</a:t>
            </a:r>
          </a:p>
          <a:p>
            <a:r>
              <a:rPr lang="en-US" sz="1600" b="1" dirty="0" err="1" smtClean="0"/>
              <a:t>Dosimont</a:t>
            </a:r>
            <a:r>
              <a:rPr lang="en-US" sz="1600" b="1" dirty="0"/>
              <a:t>, Pagano </a:t>
            </a:r>
            <a:r>
              <a:rPr lang="en-US" sz="1600" b="1" dirty="0" smtClean="0"/>
              <a:t>et </a:t>
            </a:r>
            <a:r>
              <a:rPr lang="en-US" sz="1600" b="1" dirty="0"/>
              <a:t>al. </a:t>
            </a:r>
            <a:r>
              <a:rPr lang="en-US" sz="1600" dirty="0" smtClean="0"/>
              <a:t>– Efficient </a:t>
            </a:r>
            <a:r>
              <a:rPr lang="en-US" sz="1600" dirty="0"/>
              <a:t>A</a:t>
            </a:r>
            <a:r>
              <a:rPr lang="en-US" sz="1600" dirty="0" smtClean="0"/>
              <a:t>nalysis </a:t>
            </a:r>
            <a:r>
              <a:rPr lang="en-US" sz="1600" dirty="0"/>
              <a:t>M</a:t>
            </a:r>
            <a:r>
              <a:rPr lang="en-US" sz="1600" dirty="0" smtClean="0"/>
              <a:t>ethodology </a:t>
            </a:r>
            <a:r>
              <a:rPr lang="en-US" sz="1600" dirty="0"/>
              <a:t>for </a:t>
            </a:r>
            <a:r>
              <a:rPr lang="en-US" sz="1600" dirty="0" smtClean="0"/>
              <a:t>Huge </a:t>
            </a:r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T</a:t>
            </a:r>
            <a:r>
              <a:rPr lang="en-US" sz="1600" dirty="0" smtClean="0"/>
              <a:t>races, HPCS 2014</a:t>
            </a:r>
          </a:p>
          <a:p>
            <a:r>
              <a:rPr lang="fr-FR" sz="1600" b="1" dirty="0" smtClean="0"/>
              <a:t>Pagano, </a:t>
            </a:r>
            <a:r>
              <a:rPr lang="fr-FR" sz="1600" b="1" dirty="0" err="1" smtClean="0"/>
              <a:t>Dosimont</a:t>
            </a:r>
            <a:r>
              <a:rPr lang="fr-FR" sz="1600" b="1" dirty="0" smtClean="0"/>
              <a:t> et al. </a:t>
            </a:r>
            <a:r>
              <a:rPr lang="fr-FR" sz="1600" dirty="0" smtClean="0"/>
              <a:t>– Trace Management and </a:t>
            </a:r>
            <a:r>
              <a:rPr lang="fr-FR" sz="1600" dirty="0" err="1" smtClean="0"/>
              <a:t>Analysis</a:t>
            </a:r>
            <a:r>
              <a:rPr lang="fr-FR" sz="1600" dirty="0" smtClean="0"/>
              <a:t> for Embedded </a:t>
            </a:r>
            <a:r>
              <a:rPr lang="fr-FR" sz="1600" dirty="0" err="1" smtClean="0"/>
              <a:t>Systems</a:t>
            </a:r>
            <a:r>
              <a:rPr lang="fr-FR" sz="1600" dirty="0" smtClean="0"/>
              <a:t>, MCSoC’13</a:t>
            </a:r>
          </a:p>
          <a:p>
            <a:r>
              <a:rPr lang="en-US" sz="1600" b="1" dirty="0" smtClean="0"/>
              <a:t>Pagano, </a:t>
            </a:r>
            <a:r>
              <a:rPr lang="en-US" sz="1600" b="1" dirty="0" err="1" smtClean="0"/>
              <a:t>Dosimont</a:t>
            </a:r>
            <a:r>
              <a:rPr lang="en-US" sz="1600" b="1" dirty="0" smtClean="0"/>
              <a:t> et al. </a:t>
            </a:r>
            <a:r>
              <a:rPr lang="en-US" sz="1600" dirty="0" smtClean="0"/>
              <a:t>– Trace </a:t>
            </a:r>
            <a:r>
              <a:rPr lang="en-US" sz="1600" dirty="0"/>
              <a:t>Management and Analysis for Embedded </a:t>
            </a:r>
            <a:r>
              <a:rPr lang="en-US" sz="1600" dirty="0" smtClean="0"/>
              <a:t>Systems, RR 8304</a:t>
            </a:r>
            <a:endParaRPr lang="fr-FR" sz="1600" dirty="0"/>
          </a:p>
          <a:p>
            <a:endParaRPr lang="fr-FR" sz="1600" dirty="0"/>
          </a:p>
          <a:p>
            <a:endParaRPr lang="fr-FR" sz="2000" dirty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" y="1378155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>
            <a:off x="1352311" y="4270789"/>
            <a:ext cx="725566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9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890000" cy="942976"/>
          </a:xfrm>
        </p:spPr>
        <p:txBody>
          <a:bodyPr>
            <a:noAutofit/>
          </a:bodyPr>
          <a:lstStyle/>
          <a:p>
            <a:r>
              <a:rPr lang="fr-FR" sz="3200" dirty="0" err="1" smtClean="0"/>
              <a:t>Visualization</a:t>
            </a:r>
            <a:r>
              <a:rPr lang="fr-FR" sz="3200" dirty="0" smtClean="0"/>
              <a:t> </a:t>
            </a:r>
            <a:r>
              <a:rPr lang="fr-FR" sz="3200" dirty="0" err="1" smtClean="0"/>
              <a:t>does</a:t>
            </a:r>
            <a:r>
              <a:rPr lang="fr-FR" sz="3200" dirty="0" smtClean="0"/>
              <a:t> not help the </a:t>
            </a:r>
            <a:r>
              <a:rPr lang="fr-FR" sz="3200" dirty="0" err="1" smtClean="0"/>
              <a:t>developer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6" y="1308103"/>
            <a:ext cx="8053917" cy="47143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063057" y="6125518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Only</a:t>
            </a:r>
            <a:r>
              <a:rPr lang="fr-FR" sz="2400" b="1" dirty="0" smtClean="0"/>
              <a:t> 20 000 </a:t>
            </a:r>
            <a:r>
              <a:rPr lang="fr-FR" sz="2400" b="1" dirty="0" err="1" smtClean="0"/>
              <a:t>events</a:t>
            </a:r>
            <a:r>
              <a:rPr lang="fr-FR" sz="2400" b="1" dirty="0" smtClean="0"/>
              <a:t>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027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60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00489"/>
              </p:ext>
            </p:extLst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83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61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2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5100" y="3378200"/>
            <a:ext cx="7086600" cy="10414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8077200" y="1016000"/>
            <a:ext cx="266700" cy="2349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920774" y="492780"/>
            <a:ext cx="197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>
                <a:solidFill>
                  <a:srgbClr val="FF0000"/>
                </a:solidFill>
              </a:rPr>
              <a:t>Extensions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Ocelotl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62</a:t>
            </a:fld>
            <a:endParaRPr lang="fr-FR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/>
          </p:nvPr>
        </p:nvGraphicFramePr>
        <p:xfrm>
          <a:off x="254000" y="1487491"/>
          <a:ext cx="8643597" cy="4818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7" name="Visio" r:id="rId4" imgW="7381893" imgH="4114800" progId="Visio.Drawing.15">
                  <p:embed/>
                </p:oleObj>
              </mc:Choice>
              <mc:Fallback>
                <p:oleObj name="Visio" r:id="rId4" imgW="7381893" imgH="4114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1487491"/>
                        <a:ext cx="8643597" cy="4818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149" name="Picture 237" descr="http://www.google.fr/url?source=imglanding&amp;ct=img&amp;q=http://3.bp.blogspot.com/-42CAxs1afEE/UzTBaQWFz2I/AAAAAAAAAbk/7bTiTdIKhgk/s1600/C++-unofficial.sh-600x600.png&amp;sa=X&amp;ei=DFNsVfHGNILyUPSegJAL&amp;ved=0CAkQ8wc&amp;usg=AFQjCNEhEEwdInsp1dB5jD5M76EjqngfP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628" y="4530065"/>
            <a:ext cx="624467" cy="62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4" y="1592936"/>
            <a:ext cx="560881" cy="566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9" y="1592936"/>
            <a:ext cx="560881" cy="566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9541" y="4449336"/>
            <a:ext cx="1115554" cy="13269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4449338" y="1016000"/>
            <a:ext cx="3222701" cy="34333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608540" y="492780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>
                <a:solidFill>
                  <a:srgbClr val="FF0000"/>
                </a:solidFill>
              </a:rPr>
              <a:t>Extern</a:t>
            </a:r>
            <a:r>
              <a:rPr lang="fr-FR" sz="2800" b="1" dirty="0" smtClean="0">
                <a:solidFill>
                  <a:srgbClr val="FF0000"/>
                </a:solidFill>
              </a:rPr>
              <a:t> </a:t>
            </a:r>
            <a:r>
              <a:rPr lang="fr-FR" sz="2800" b="1" dirty="0" err="1" smtClean="0">
                <a:solidFill>
                  <a:srgbClr val="FF0000"/>
                </a:solidFill>
              </a:rPr>
              <a:t>library</a:t>
            </a:r>
            <a:endParaRPr lang="fr-F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3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Constrained</a:t>
            </a:r>
            <a:r>
              <a:rPr lang="fr-FR" dirty="0" smtClean="0"/>
              <a:t> zoom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850" name="Picture 2" descr="Capture d'écran de 2015-05-30 18:51: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1242"/>
            <a:ext cx="7886626" cy="443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8" name="Picture 2" descr="Capture d'écran de 2015-05-30 18:56:5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71242"/>
            <a:ext cx="7886627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Capture d'écran de 2015-05-30 18:59:1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571241"/>
            <a:ext cx="7886628" cy="443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665076" y="2182198"/>
            <a:ext cx="2081048" cy="3718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6457950" y="2554015"/>
            <a:ext cx="1112375" cy="35840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061032" y="6194620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Keep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track</a:t>
            </a:r>
            <a:r>
              <a:rPr lang="fr-FR" b="1" dirty="0" smtClean="0">
                <a:solidFill>
                  <a:srgbClr val="FF0000"/>
                </a:solidFill>
              </a:rPr>
              <a:t> of the </a:t>
            </a:r>
            <a:r>
              <a:rPr lang="fr-FR" b="1" dirty="0" err="1" smtClean="0">
                <a:solidFill>
                  <a:srgbClr val="FF0000"/>
                </a:solidFill>
              </a:rPr>
              <a:t>context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Content of </a:t>
            </a:r>
            <a:r>
              <a:rPr lang="fr-FR" dirty="0" err="1" smtClean="0"/>
              <a:t>visual</a:t>
            </a:r>
            <a:r>
              <a:rPr lang="fr-FR" dirty="0" smtClean="0"/>
              <a:t> </a:t>
            </a:r>
            <a:r>
              <a:rPr lang="fr-FR" dirty="0" err="1" smtClean="0"/>
              <a:t>aggregates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5" name="Picture 6" descr="ey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5" y="1608494"/>
            <a:ext cx="573704" cy="573704"/>
          </a:xfrm>
          <a:prstGeom prst="rect">
            <a:avLst/>
          </a:prstGeom>
          <a:noFill/>
          <a:extLst/>
        </p:spPr>
      </p:pic>
      <p:pic>
        <p:nvPicPr>
          <p:cNvPr id="3074" name="Picture 2" descr="in, zoo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072" y="3047659"/>
            <a:ext cx="491750" cy="491750"/>
          </a:xfrm>
          <a:prstGeom prst="rect">
            <a:avLst/>
          </a:prstGeom>
          <a:noFill/>
          <a:extLst/>
        </p:spPr>
      </p:pic>
      <p:pic>
        <p:nvPicPr>
          <p:cNvPr id="3076" name="Picture 4" descr="filt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4284616"/>
            <a:ext cx="573703" cy="475098"/>
          </a:xfrm>
          <a:prstGeom prst="rect">
            <a:avLst/>
          </a:prstGeom>
          <a:noFill/>
          <a:extLst/>
        </p:spPr>
      </p:pic>
      <p:pic>
        <p:nvPicPr>
          <p:cNvPr id="3078" name="Picture 6" descr="lis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096" y="5270920"/>
            <a:ext cx="573704" cy="573704"/>
          </a:xfrm>
          <a:prstGeom prst="rect">
            <a:avLst/>
          </a:prstGeom>
          <a:noFill/>
          <a:extLst/>
        </p:spPr>
      </p:pic>
      <p:sp>
        <p:nvSpPr>
          <p:cNvPr id="6" name="Flèche droite 5"/>
          <p:cNvSpPr/>
          <p:nvPr/>
        </p:nvSpPr>
        <p:spPr>
          <a:xfrm rot="5400000">
            <a:off x="6790305" y="3560756"/>
            <a:ext cx="4250190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452"/>
            <a:ext cx="7939314" cy="5247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18970" y="3204660"/>
            <a:ext cx="313889" cy="2153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3443955" y="3939611"/>
            <a:ext cx="256374" cy="345005"/>
          </a:xfrm>
          <a:prstGeom prst="rect">
            <a:avLst/>
          </a:prstGeom>
          <a:solidFill>
            <a:srgbClr val="191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3332859" y="3708875"/>
            <a:ext cx="2743201" cy="42728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6017" y="1308103"/>
            <a:ext cx="458607" cy="5262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6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Analysis</a:t>
            </a:r>
            <a:r>
              <a:rPr lang="fr-FR" dirty="0" smtClean="0"/>
              <a:t> Pipeline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40884" y="3044321"/>
              <a:ext cx="1860118" cy="41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Trace Reading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0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254000" y="365127"/>
            <a:ext cx="7332133" cy="94297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Avoid</a:t>
            </a:r>
            <a:r>
              <a:rPr lang="fr-FR" dirty="0" smtClean="0"/>
              <a:t> </a:t>
            </a:r>
            <a:r>
              <a:rPr lang="fr-FR" dirty="0" err="1" smtClean="0"/>
              <a:t>useless</a:t>
            </a:r>
            <a:r>
              <a:rPr lang="fr-FR" dirty="0" smtClean="0"/>
              <a:t> </a:t>
            </a:r>
            <a:r>
              <a:rPr lang="fr-FR" dirty="0" err="1" smtClean="0"/>
              <a:t>recomputation</a:t>
            </a:r>
            <a:r>
              <a:rPr lang="fr-FR" dirty="0" smtClean="0"/>
              <a:t> </a:t>
            </a:r>
            <a:r>
              <a:rPr lang="fr-FR" dirty="0" err="1" smtClean="0"/>
              <a:t>during</a:t>
            </a:r>
            <a:r>
              <a:rPr lang="fr-FR" dirty="0" smtClean="0"/>
              <a:t> interaction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438150" y="2054935"/>
            <a:ext cx="7940821" cy="4436353"/>
            <a:chOff x="-35644" y="1696411"/>
            <a:chExt cx="8765692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11" idx="0"/>
            </p:cNvCxnSpPr>
            <p:nvPr/>
          </p:nvCxnSpPr>
          <p:spPr>
            <a:xfrm rot="5400000" flipH="1" flipV="1">
              <a:off x="255606" y="3314322"/>
              <a:ext cx="2380295" cy="664108"/>
            </a:xfrm>
            <a:prstGeom prst="curvedConnector3">
              <a:avLst>
                <a:gd name="adj1" fmla="val 50000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1266099" y="3922654"/>
              <a:ext cx="3985789" cy="1066270"/>
            </a:xfrm>
            <a:prstGeom prst="curvedConnector3">
              <a:avLst>
                <a:gd name="adj1" fmla="val 33976"/>
              </a:avLst>
            </a:prstGeom>
            <a:ln w="444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925297" y="4259147"/>
              <a:ext cx="3326591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Change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aggregation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-35644" y="3641645"/>
              <a:ext cx="2065735" cy="5214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7030A0"/>
                  </a:solidFill>
                </a:rPr>
                <a:t>Zoom, </a:t>
              </a:r>
              <a:r>
                <a:rPr lang="fr-FR" sz="2400" b="1" dirty="0" err="1" smtClean="0">
                  <a:solidFill>
                    <a:srgbClr val="7030A0"/>
                  </a:solidFill>
                </a:rPr>
                <a:t>filter</a:t>
              </a:r>
              <a:endParaRPr lang="fr-FR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164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Improving</a:t>
            </a:r>
            <a:r>
              <a:rPr lang="fr-FR" dirty="0" smtClean="0"/>
              <a:t> trace </a:t>
            </a:r>
            <a:r>
              <a:rPr lang="fr-FR" dirty="0" err="1" smtClean="0"/>
              <a:t>reading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9" name="AutoShape 2" descr="http://www.google.fr/url?source=imglanding&amp;ct=img&amp;q=http://www.iconarchive.com/download/i83503/custom-icon-design/mono-general-1/information.ico&amp;sa=X&amp;ei=p0BoVdLVIMGAU5vOgYAD&amp;ved=0CAkQ8wc&amp;usg=AFQjCNGO2t4CUtrpaZQp3x7hKRemTfkQcQ"/>
          <p:cNvSpPr>
            <a:spLocks noChangeAspect="1" noChangeArrowheads="1"/>
          </p:cNvSpPr>
          <p:nvPr/>
        </p:nvSpPr>
        <p:spPr bwMode="auto">
          <a:xfrm>
            <a:off x="-128905" y="-24066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2" name="Groupe 11"/>
          <p:cNvGrpSpPr/>
          <p:nvPr/>
        </p:nvGrpSpPr>
        <p:grpSpPr>
          <a:xfrm>
            <a:off x="838054" y="2054935"/>
            <a:ext cx="7540917" cy="4436353"/>
            <a:chOff x="405801" y="1696411"/>
            <a:chExt cx="8324247" cy="5010948"/>
          </a:xfrm>
        </p:grpSpPr>
        <p:pic>
          <p:nvPicPr>
            <p:cNvPr id="6" name="Picture 8" descr="microscop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510" y="1696411"/>
              <a:ext cx="798276" cy="1120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man, user icon"/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38" y="4836523"/>
              <a:ext cx="1235922" cy="123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594731" y="2357583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05801" y="3052360"/>
              <a:ext cx="11208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Trace DB</a:t>
              </a:r>
              <a:endParaRPr lang="fr-FR" b="1" dirty="0"/>
            </a:p>
          </p:txBody>
        </p:sp>
        <p:pic>
          <p:nvPicPr>
            <p:cNvPr id="28" name="Picture 2" descr="http://www.scienceplug.com/wp-content/uploads/2013/12/icon_2402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207" y="1748042"/>
              <a:ext cx="1230596" cy="123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/>
            <p:cNvSpPr txBox="1"/>
            <p:nvPr/>
          </p:nvSpPr>
          <p:spPr>
            <a:xfrm>
              <a:off x="3601003" y="2929739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Microscopic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689190" y="6055177"/>
              <a:ext cx="1824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Macroscopic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Representation</a:t>
              </a:r>
              <a:endParaRPr lang="fr-FR" b="1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600983" y="6144480"/>
              <a:ext cx="982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Analyst</a:t>
              </a:r>
              <a:endParaRPr lang="fr-FR" b="1" dirty="0"/>
            </a:p>
          </p:txBody>
        </p:sp>
        <p:pic>
          <p:nvPicPr>
            <p:cNvPr id="47" name="Picture 4" descr="http://www.google.fr/url?source=imglanding&amp;ct=img&amp;q=https://cdn0.iconfinder.com/data/icons/glyph_set/160/globe_world_browser.png&amp;sa=X&amp;ei=4-RkVbXiOsj5UqTmgYgL&amp;ved=0CAkQ8wc&amp;usg=AFQjCNGfHdc9MV3URkqqz8-0bEkblmWwc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783" y="5009774"/>
              <a:ext cx="1274704" cy="1274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367" y="1837753"/>
              <a:ext cx="1062844" cy="1025492"/>
            </a:xfrm>
            <a:prstGeom prst="rect">
              <a:avLst/>
            </a:prstGeom>
          </p:spPr>
        </p:pic>
        <p:pic>
          <p:nvPicPr>
            <p:cNvPr id="63492" name="Picture 4" descr="http://lofthou.se/wp-content/themes/lofthouse/img/template/build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3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64" y="5132983"/>
              <a:ext cx="911169" cy="911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494" name="Picture 6" descr="http://www.google.fr/url?source=imglanding&amp;ct=img&amp;q=https://cdn2.iconfinder.com/data/icons/windows-8-metro-style/512/scissors.png&amp;sa=X&amp;ei=hURoVceXJIbyUszAg6gE&amp;ved=0CAkQ8wc&amp;usg=AFQjCNEpVbWEt6RqAOM-v5Q6G240y_fGd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885" y="3452480"/>
              <a:ext cx="934288" cy="9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eye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854" y="5255306"/>
              <a:ext cx="773302" cy="773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/>
            <p:cNvSpPr txBox="1"/>
            <p:nvPr/>
          </p:nvSpPr>
          <p:spPr>
            <a:xfrm>
              <a:off x="6317173" y="1731786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endParaRPr lang="fr-FR" b="1" dirty="0" smtClean="0"/>
            </a:p>
            <a:p>
              <a:pPr algn="ctr"/>
              <a:r>
                <a:rPr lang="fr-FR" b="1" dirty="0" err="1" smtClean="0"/>
                <a:t>Measures</a:t>
              </a:r>
              <a:endParaRPr lang="fr-FR" b="1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196687" y="3733680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Best </a:t>
              </a:r>
              <a:r>
                <a:rPr lang="fr-FR" b="1" dirty="0" err="1" smtClean="0"/>
                <a:t>Cut</a:t>
              </a:r>
              <a:endParaRPr lang="fr-FR" b="1" dirty="0" smtClean="0"/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188712" y="5496116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/>
                <a:t>Partition</a:t>
              </a:r>
            </a:p>
            <a:p>
              <a:pPr algn="ctr"/>
              <a:r>
                <a:rPr lang="fr-FR" b="1" dirty="0" smtClean="0"/>
                <a:t>Computation</a:t>
              </a:r>
              <a:endParaRPr lang="fr-FR" b="1" dirty="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450211" y="6061028"/>
              <a:ext cx="15712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Visualization</a:t>
              </a:r>
              <a:endParaRPr lang="fr-FR" b="1" dirty="0" smtClean="0"/>
            </a:p>
            <a:p>
              <a:pPr algn="ctr"/>
              <a:r>
                <a:rPr lang="fr-FR" b="1" dirty="0" smtClean="0"/>
                <a:t>Technique</a:t>
              </a:r>
              <a:endParaRPr lang="fr-FR" b="1" dirty="0"/>
            </a:p>
          </p:txBody>
        </p:sp>
        <p:pic>
          <p:nvPicPr>
            <p:cNvPr id="39" name="Picture 10" descr="http://www.google.fr/url?source=imglanding&amp;ct=img&amp;q=https://cdn2.iconfinder.com/data/icons/windows-8-metro-style/128/database.png&amp;sa=X&amp;ei=X-FkVZa9LML-Urv5gOAO&amp;ved=0CAkQ8wc&amp;usg=AFQjCNGkmcs8dzqs71J701aqLJSait-ex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87" y="1897268"/>
              <a:ext cx="906462" cy="90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604" y="2784928"/>
              <a:ext cx="936423" cy="68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Connecteur droit avec flèche 71"/>
            <p:cNvCxnSpPr/>
            <p:nvPr/>
          </p:nvCxnSpPr>
          <p:spPr>
            <a:xfrm flipV="1">
              <a:off x="3108760" y="2352514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/>
            <p:cNvCxnSpPr/>
            <p:nvPr/>
          </p:nvCxnSpPr>
          <p:spPr>
            <a:xfrm flipV="1">
              <a:off x="4727587" y="2351649"/>
              <a:ext cx="5978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/>
            <p:cNvCxnSpPr>
              <a:stCxn id="10" idx="2"/>
            </p:cNvCxnSpPr>
            <p:nvPr/>
          </p:nvCxnSpPr>
          <p:spPr>
            <a:xfrm flipH="1">
              <a:off x="5827115" y="2863245"/>
              <a:ext cx="17674" cy="589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/>
            <p:cNvCxnSpPr/>
            <p:nvPr/>
          </p:nvCxnSpPr>
          <p:spPr>
            <a:xfrm>
              <a:off x="6195177" y="2774872"/>
              <a:ext cx="503931" cy="36529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>
              <a:off x="5763948" y="4477284"/>
              <a:ext cx="0" cy="53249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flipH="1">
              <a:off x="4603465" y="5650982"/>
              <a:ext cx="64842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H="1">
              <a:off x="3180047" y="5650982"/>
              <a:ext cx="584813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H="1">
              <a:off x="1556583" y="5646469"/>
              <a:ext cx="635989" cy="902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7715027" y="2806359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 smtClean="0"/>
                <a:t>Quality</a:t>
              </a:r>
              <a:r>
                <a:rPr lang="fr-FR" b="1" dirty="0" smtClean="0"/>
                <a:t> </a:t>
              </a:r>
            </a:p>
            <a:p>
              <a:pPr algn="ctr"/>
              <a:r>
                <a:rPr lang="fr-FR" b="1" dirty="0" err="1" smtClean="0"/>
                <a:t>Curves</a:t>
              </a:r>
              <a:endParaRPr lang="fr-FR" b="1" dirty="0"/>
            </a:p>
          </p:txBody>
        </p:sp>
      </p:grpSp>
      <p:cxnSp>
        <p:nvCxnSpPr>
          <p:cNvPr id="42" name="Connecteur droit avec flèche 41"/>
          <p:cNvCxnSpPr/>
          <p:nvPr/>
        </p:nvCxnSpPr>
        <p:spPr>
          <a:xfrm flipH="1">
            <a:off x="3566810" y="1944415"/>
            <a:ext cx="5874" cy="591491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111596" y="2052058"/>
            <a:ext cx="104227" cy="55348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74085" y="1221061"/>
            <a:ext cx="2935968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Query</a:t>
            </a:r>
            <a:r>
              <a:rPr lang="fr-FR" sz="2400" b="1" dirty="0" smtClean="0">
                <a:solidFill>
                  <a:srgbClr val="FF0000"/>
                </a:solidFill>
              </a:rPr>
              <a:t> </a:t>
            </a:r>
            <a:r>
              <a:rPr lang="fr-FR" sz="2400" b="1" dirty="0" err="1" smtClean="0">
                <a:solidFill>
                  <a:srgbClr val="FF0000"/>
                </a:solidFill>
              </a:rPr>
              <a:t>optimization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+</a:t>
            </a:r>
            <a:r>
              <a:rPr lang="fr-FR" sz="2400" b="1" dirty="0" err="1">
                <a:solidFill>
                  <a:srgbClr val="FF0000"/>
                </a:solidFill>
              </a:rPr>
              <a:t>i</a:t>
            </a:r>
            <a:r>
              <a:rPr lang="fr-FR" sz="2400" b="1" dirty="0" err="1" smtClean="0">
                <a:solidFill>
                  <a:srgbClr val="FF0000"/>
                </a:solidFill>
              </a:rPr>
              <a:t>terator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128241" y="1401471"/>
            <a:ext cx="3782284" cy="461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rgbClr val="FF0000"/>
                </a:solidFill>
              </a:rPr>
              <a:t>Microscopic</a:t>
            </a:r>
            <a:r>
              <a:rPr lang="fr-FR" sz="2400" b="1" dirty="0" smtClean="0">
                <a:solidFill>
                  <a:srgbClr val="FF0000"/>
                </a:solidFill>
              </a:rPr>
              <a:t> model cache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cxnSp>
        <p:nvCxnSpPr>
          <p:cNvPr id="46" name="Connecteur droit avec flèche 33"/>
          <p:cNvCxnSpPr/>
          <p:nvPr/>
        </p:nvCxnSpPr>
        <p:spPr>
          <a:xfrm rot="5400000" flipH="1" flipV="1">
            <a:off x="726469" y="3480495"/>
            <a:ext cx="2107352" cy="601614"/>
          </a:xfrm>
          <a:prstGeom prst="curvedConnector3">
            <a:avLst>
              <a:gd name="adj1" fmla="val 50000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67"/>
          <p:cNvCxnSpPr/>
          <p:nvPr/>
        </p:nvCxnSpPr>
        <p:spPr>
          <a:xfrm flipV="1">
            <a:off x="1617396" y="4025899"/>
            <a:ext cx="3610717" cy="944003"/>
          </a:xfrm>
          <a:prstGeom prst="curvedConnector3">
            <a:avLst>
              <a:gd name="adj1" fmla="val 33976"/>
            </a:avLst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2214562" y="4323807"/>
            <a:ext cx="3013551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Change </a:t>
            </a:r>
            <a:r>
              <a:rPr lang="fr-FR" sz="2400" b="1" dirty="0" err="1" smtClean="0">
                <a:solidFill>
                  <a:srgbClr val="7030A0"/>
                </a:solidFill>
              </a:rPr>
              <a:t>aggregation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38150" y="3777113"/>
            <a:ext cx="1871345" cy="46166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7030A0"/>
                </a:solidFill>
              </a:rPr>
              <a:t>Zoom, </a:t>
            </a:r>
            <a:r>
              <a:rPr lang="fr-FR" sz="2400" b="1" dirty="0" err="1" smtClean="0">
                <a:solidFill>
                  <a:srgbClr val="7030A0"/>
                </a:solidFill>
              </a:rPr>
              <a:t>filter</a:t>
            </a:r>
            <a:endParaRPr lang="fr-FR" sz="2400" b="1" dirty="0">
              <a:solidFill>
                <a:srgbClr val="7030A0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47503" y="32482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Reading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1762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Microscopic</a:t>
            </a:r>
            <a:r>
              <a:rPr lang="fr-FR" dirty="0" smtClean="0"/>
              <a:t> Model Cache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68" name="Espace réservé du contenu 2"/>
          <p:cNvSpPr>
            <a:spLocks noGrp="1"/>
          </p:cNvSpPr>
          <p:nvPr>
            <p:ph idx="1"/>
          </p:nvPr>
        </p:nvSpPr>
        <p:spPr>
          <a:xfrm>
            <a:off x="254000" y="1419225"/>
            <a:ext cx="8648700" cy="2009776"/>
          </a:xfrm>
        </p:spPr>
        <p:txBody>
          <a:bodyPr>
            <a:normAutofit/>
          </a:bodyPr>
          <a:lstStyle/>
          <a:p>
            <a:r>
              <a:rPr lang="fr-FR" b="1" dirty="0" smtClean="0"/>
              <a:t>Cache Size &lt;&lt; Trace  Size</a:t>
            </a:r>
          </a:p>
          <a:p>
            <a:r>
              <a:rPr lang="fr-FR" dirty="0" smtClean="0"/>
              <a:t>Reading time </a:t>
            </a:r>
            <a:r>
              <a:rPr lang="fr-FR" b="1" dirty="0" err="1" smtClean="0"/>
              <a:t>only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</a:t>
            </a:r>
            <a:r>
              <a:rPr lang="fr-FR" b="1" dirty="0" err="1" smtClean="0"/>
              <a:t>microscopic</a:t>
            </a:r>
            <a:r>
              <a:rPr lang="fr-FR" b="1" dirty="0" smtClean="0"/>
              <a:t> model size</a:t>
            </a:r>
            <a:r>
              <a:rPr lang="fr-FR" dirty="0" smtClean="0"/>
              <a:t> and not on original trace file size </a:t>
            </a: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286737"/>
              </p:ext>
            </p:extLst>
          </p:nvPr>
        </p:nvGraphicFramePr>
        <p:xfrm>
          <a:off x="89691" y="3246437"/>
          <a:ext cx="9054309" cy="329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7" name="Acrobat Document" r:id="rId4" imgW="7543712" imgH="2743083" progId="AcroExch.Document.11">
                  <p:embed/>
                </p:oleObj>
              </mc:Choice>
              <mc:Fallback>
                <p:oleObj name="Acrobat Document" r:id="rId4" imgW="7543712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1" y="3246437"/>
                        <a:ext cx="9054309" cy="329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7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r>
              <a:rPr lang="fr-FR" dirty="0" smtClean="0"/>
              <a:t> flow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7" name="Picture 8" descr="microscope icon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2" y="4268505"/>
            <a:ext cx="681774" cy="98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oogle.fr/url?source=imglanding&amp;ct=img&amp;q=http://pixabay.com/static/uploads/photo/2013/03/30/00/09/operating-system-97849_640.png&amp;sa=X&amp;ei=eGNiVZPQLsmuU-bBgPgG&amp;ved=0CAkQ8wc&amp;usg=AFQjCNF2dkduYfG2Mr0__G1NciBHrQBKzw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95" y="1308103"/>
            <a:ext cx="1025668" cy="110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/>
          <p:nvPr/>
        </p:nvCxnSpPr>
        <p:spPr>
          <a:xfrm>
            <a:off x="945650" y="2494480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934261" y="3816038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1824420" y="457530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 smtClean="0"/>
              <a:t>Analysis</a:t>
            </a:r>
            <a:r>
              <a:rPr lang="fr-FR" sz="2400" b="1" dirty="0" smtClean="0"/>
              <a:t> technique</a:t>
            </a:r>
            <a:endParaRPr lang="fr-FR" sz="2400" i="1" dirty="0" smtClean="0"/>
          </a:p>
          <a:p>
            <a:pPr marL="0" indent="0">
              <a:buNone/>
            </a:pPr>
            <a:endParaRPr lang="fr-FR" sz="2400" i="1" dirty="0" smtClean="0"/>
          </a:p>
        </p:txBody>
      </p:sp>
      <p:sp>
        <p:nvSpPr>
          <p:cNvPr id="19" name="Ellipse 18"/>
          <p:cNvSpPr/>
          <p:nvPr/>
        </p:nvSpPr>
        <p:spPr>
          <a:xfrm>
            <a:off x="6505630" y="3856893"/>
            <a:ext cx="535757" cy="519864"/>
          </a:xfrm>
          <a:prstGeom prst="ellipse">
            <a:avLst/>
          </a:prstGeom>
          <a:solidFill>
            <a:schemeClr val="bg1"/>
          </a:solidFill>
          <a:ln w="825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A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74756" name="Picture 4" descr="Pie Chart 2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38" y="3111490"/>
            <a:ext cx="584619" cy="58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1824420" y="1516102"/>
            <a:ext cx="2642477" cy="9331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err="1"/>
              <a:t>C</a:t>
            </a:r>
            <a:r>
              <a:rPr lang="fr-FR" sz="2400" b="1" dirty="0" err="1" smtClean="0"/>
              <a:t>omplex</a:t>
            </a:r>
            <a:r>
              <a:rPr lang="fr-FR" sz="2400" b="1" dirty="0" smtClean="0"/>
              <a:t> system/</a:t>
            </a:r>
          </a:p>
          <a:p>
            <a:pPr marL="0" indent="0">
              <a:buNone/>
            </a:pPr>
            <a:r>
              <a:rPr lang="fr-FR" sz="2400" b="1" dirty="0" smtClean="0"/>
              <a:t>application</a:t>
            </a: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4913286" y="3417297"/>
            <a:ext cx="1379126" cy="135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4913286" y="4177753"/>
            <a:ext cx="1379126" cy="6563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4913286" y="4908331"/>
            <a:ext cx="1344615" cy="29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7448618" y="3231239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Statistics</a:t>
            </a:r>
            <a:endParaRPr lang="fr-FR" sz="1800" b="1" dirty="0" smtClean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7448617" y="3796444"/>
            <a:ext cx="2908159" cy="60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Automatic</a:t>
            </a:r>
            <a:r>
              <a:rPr lang="fr-FR" sz="1800" b="1" dirty="0" smtClean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b="1" dirty="0" err="1" smtClean="0"/>
              <a:t>approach</a:t>
            </a:r>
            <a:endParaRPr lang="fr-FR" sz="2400" b="1" dirty="0" smtClean="0"/>
          </a:p>
        </p:txBody>
      </p:sp>
      <p:sp>
        <p:nvSpPr>
          <p:cNvPr id="35" name="Espace réservé du contenu 2"/>
          <p:cNvSpPr txBox="1">
            <a:spLocks/>
          </p:cNvSpPr>
          <p:nvPr/>
        </p:nvSpPr>
        <p:spPr>
          <a:xfrm>
            <a:off x="7448618" y="467935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>
                <a:solidFill>
                  <a:srgbClr val="FF0000"/>
                </a:solidFill>
              </a:rPr>
              <a:t>Visualization</a:t>
            </a:r>
            <a:endParaRPr lang="fr-FR" sz="1800" b="1" dirty="0" smtClean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1824420" y="3131448"/>
            <a:ext cx="6891020" cy="478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Trace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945650" y="5415293"/>
            <a:ext cx="0" cy="38496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26" name="Picture 2" descr="Download Icon Files"/>
          <p:cNvPicPr>
            <a:picLocks noChangeAspect="1" noChangeArrowheads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905110"/>
            <a:ext cx="908582" cy="90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6" y="5549443"/>
            <a:ext cx="1409109" cy="1409109"/>
          </a:xfrm>
          <a:prstGeom prst="rect">
            <a:avLst/>
          </a:prstGeom>
        </p:spPr>
      </p:pic>
      <p:sp>
        <p:nvSpPr>
          <p:cNvPr id="39" name="Espace réservé du contenu 2"/>
          <p:cNvSpPr txBox="1">
            <a:spLocks/>
          </p:cNvSpPr>
          <p:nvPr/>
        </p:nvSpPr>
        <p:spPr>
          <a:xfrm>
            <a:off x="1791409" y="5969567"/>
            <a:ext cx="6891020" cy="51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 smtClean="0"/>
              <a:t> </a:t>
            </a:r>
            <a:r>
              <a:rPr lang="fr-FR" sz="2400" b="1" dirty="0" err="1" smtClean="0"/>
              <a:t>Problem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solving</a:t>
            </a:r>
            <a:endParaRPr lang="fr-FR" sz="2400" b="1" i="1" dirty="0" smtClean="0"/>
          </a:p>
          <a:p>
            <a:pPr marL="0" indent="0">
              <a:buNone/>
            </a:pPr>
            <a:endParaRPr lang="fr-FR" sz="2400" b="1" i="1" dirty="0" smtClean="0"/>
          </a:p>
        </p:txBody>
      </p:sp>
      <p:pic>
        <p:nvPicPr>
          <p:cNvPr id="103432" name="Picture 8" descr="http://www.google.fr/url?source=imglanding&amp;ct=img&amp;q=https://openclipart.org/image/2400px/svg_to_png/213242/Source-code-icon.png&amp;sa=X&amp;ei=_NhuVYq7CcX1UImRgqAB&amp;ved=0CAkQ8wc&amp;usg=AFQjCNH4kxzUSGRx-U7ZYkG0vzFepilR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5544631"/>
            <a:ext cx="703370" cy="3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996543" y="5754067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contenu 2"/>
          <p:cNvSpPr txBox="1">
            <a:spLocks/>
          </p:cNvSpPr>
          <p:nvPr/>
        </p:nvSpPr>
        <p:spPr>
          <a:xfrm>
            <a:off x="7448619" y="5545900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Source code</a:t>
            </a: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4996543" y="6228317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34" name="Picture 10" descr="http://www.google.fr/url?source=imglanding&amp;ct=img&amp;q=http://upload.wikimedia.org/wikipedia/en/thumb/b/b6/Drawing_of_Raspberry_Pi_model_A%2B_rev1.1.svg/1280px-Drawing_of_Raspberry_Pi_model_A%2B_rev1.1.svg.png&amp;sa=X&amp;ei=Q9puVbm0Dae_ygPfoYFY&amp;ved=0CAkQ8wc4mQE&amp;usg=AFQjCNFHV_iYN4KMAO2OuJ8SVFlfORPrA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33" y="6098195"/>
            <a:ext cx="1027337" cy="69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space réservé du contenu 2"/>
          <p:cNvSpPr txBox="1">
            <a:spLocks/>
          </p:cNvSpPr>
          <p:nvPr/>
        </p:nvSpPr>
        <p:spPr>
          <a:xfrm>
            <a:off x="7448617" y="6168637"/>
            <a:ext cx="2908159" cy="686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System/</a:t>
            </a:r>
          </a:p>
          <a:p>
            <a:pPr marL="0" indent="0">
              <a:buNone/>
            </a:pPr>
            <a:r>
              <a:rPr lang="fr-FR" sz="1800" b="1" dirty="0" smtClean="0"/>
              <a:t>Platform</a:t>
            </a:r>
          </a:p>
        </p:txBody>
      </p:sp>
      <p:cxnSp>
        <p:nvCxnSpPr>
          <p:cNvPr id="52" name="Connecteur droit 51"/>
          <p:cNvCxnSpPr/>
          <p:nvPr/>
        </p:nvCxnSpPr>
        <p:spPr>
          <a:xfrm>
            <a:off x="4072759" y="5279119"/>
            <a:ext cx="4829938" cy="24974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V="1">
            <a:off x="4962032" y="1504823"/>
            <a:ext cx="1295869" cy="449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contenu 2"/>
          <p:cNvSpPr txBox="1">
            <a:spLocks/>
          </p:cNvSpPr>
          <p:nvPr/>
        </p:nvSpPr>
        <p:spPr>
          <a:xfrm>
            <a:off x="7414108" y="1296656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smtClean="0"/>
              <a:t>Embedded</a:t>
            </a:r>
          </a:p>
        </p:txBody>
      </p:sp>
      <p:cxnSp>
        <p:nvCxnSpPr>
          <p:cNvPr id="65" name="Connecteur droit avec flèche 64"/>
          <p:cNvCxnSpPr/>
          <p:nvPr/>
        </p:nvCxnSpPr>
        <p:spPr>
          <a:xfrm>
            <a:off x="4962032" y="1979073"/>
            <a:ext cx="1295869" cy="2837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contenu 2"/>
          <p:cNvSpPr txBox="1">
            <a:spLocks/>
          </p:cNvSpPr>
          <p:nvPr/>
        </p:nvSpPr>
        <p:spPr>
          <a:xfrm>
            <a:off x="7414107" y="2004533"/>
            <a:ext cx="2908159" cy="385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 err="1" smtClean="0"/>
              <a:t>Parallel</a:t>
            </a:r>
            <a:endParaRPr lang="fr-FR" sz="1800" b="1" dirty="0" smtClean="0"/>
          </a:p>
        </p:txBody>
      </p:sp>
      <p:cxnSp>
        <p:nvCxnSpPr>
          <p:cNvPr id="68" name="Connecteur droit 67"/>
          <p:cNvCxnSpPr/>
          <p:nvPr/>
        </p:nvCxnSpPr>
        <p:spPr>
          <a:xfrm>
            <a:off x="4913286" y="2867630"/>
            <a:ext cx="3989411" cy="0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10" descr="device, phone, smart, vertica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7638" y="1041484"/>
            <a:ext cx="409336" cy="7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http://www.google.fr/url?source=imglanding&amp;ct=img&amp;q=http://cdn2.hubspot.net/hub/313694/file-467388292-png/Hub_and_Spoke_Black_Icon.png?t=1420217644344&amp;width=177&amp;sa=X&amp;ei=v_JmVfvZE8j-Uu-LgMgO&amp;ved=0CAkQ8wc&amp;usg=AFQjCNH4RC8qGOuONr74Nlx6xYBeIyr3IQ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65" y="1902407"/>
            <a:ext cx="730094" cy="7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google.fr/url?source=imglanding&amp;ct=img&amp;q=http://www.gwos.com/wp-content/themes/GroundWork/images/features/icon-visualization.png&amp;sa=X&amp;ei=aBFvVdvMEIaeygPc2oGwAQ&amp;ved=0CAkQ8wc&amp;usg=AFQjCNHnbAkAtYDFVQsZkgRnpSWjDsacFA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12" y="4529727"/>
            <a:ext cx="749392" cy="7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39"/>
          <p:cNvCxnSpPr/>
          <p:nvPr/>
        </p:nvCxnSpPr>
        <p:spPr>
          <a:xfrm flipH="1">
            <a:off x="4072759" y="2873390"/>
            <a:ext cx="840527" cy="1180976"/>
          </a:xfrm>
          <a:prstGeom prst="line">
            <a:avLst/>
          </a:prstGeom>
          <a:ln w="254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5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3970" name="Picture 2" descr="http://www.google.fr/url?source=imglanding&amp;ct=img&amp;q=https://cdn2.iconfinder.com/data/icons/windows-8-metro-style/128/finish_flag.png&amp;sa=X&amp;ei=OElqVemNI4nfU7bzgMAP&amp;ved=0CAkQ8wc&amp;usg=AFQjCNHDx7VPR0ihqjp9EwkuZuZPhaP7QQ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8" y="295433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 of </a:t>
            </a:r>
            <a:r>
              <a:rPr lang="fr-FR" dirty="0" err="1" smtClean="0"/>
              <a:t>my</a:t>
            </a:r>
            <a:r>
              <a:rPr lang="fr-FR" dirty="0" smtClean="0"/>
              <a:t> contributions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450427" y="1519766"/>
            <a:ext cx="7452271" cy="3806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err="1" smtClean="0"/>
              <a:t>Two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overviews</a:t>
            </a:r>
            <a:r>
              <a:rPr lang="fr-FR" sz="2400" b="1" dirty="0" smtClean="0"/>
              <a:t> </a:t>
            </a:r>
            <a:r>
              <a:rPr lang="fr-FR" sz="2400" dirty="0" err="1" smtClean="0"/>
              <a:t>built</a:t>
            </a:r>
            <a:r>
              <a:rPr lang="fr-FR" sz="2400" dirty="0" smtClean="0"/>
              <a:t> </a:t>
            </a:r>
            <a:r>
              <a:rPr lang="fr-FR" sz="2400" dirty="0" err="1" smtClean="0"/>
              <a:t>upon</a:t>
            </a:r>
            <a:r>
              <a:rPr lang="fr-FR" sz="2400" dirty="0" smtClean="0"/>
              <a:t> a data </a:t>
            </a:r>
            <a:r>
              <a:rPr lang="fr-FR" sz="2400" dirty="0" err="1" smtClean="0"/>
              <a:t>aggregation</a:t>
            </a:r>
            <a:r>
              <a:rPr lang="fr-FR" sz="2400" dirty="0" smtClean="0"/>
              <a:t> </a:t>
            </a:r>
            <a:r>
              <a:rPr lang="fr-FR" sz="2400" dirty="0" err="1" smtClean="0"/>
              <a:t>method</a:t>
            </a:r>
            <a:endParaRPr lang="fr-FR" sz="2400" dirty="0" smtClean="0"/>
          </a:p>
          <a:p>
            <a:pPr marL="685800" lvl="2">
              <a:spcBef>
                <a:spcPts val="1000"/>
              </a:spcBef>
            </a:pPr>
            <a:r>
              <a:rPr lang="fr-FR" dirty="0" err="1" smtClean="0"/>
              <a:t>Appropriate</a:t>
            </a:r>
            <a:r>
              <a:rPr lang="fr-FR" dirty="0" smtClean="0"/>
              <a:t> </a:t>
            </a:r>
            <a:r>
              <a:rPr lang="fr-FR" b="1" dirty="0" err="1" smtClean="0"/>
              <a:t>metrics</a:t>
            </a:r>
            <a:r>
              <a:rPr lang="fr-FR" dirty="0" smtClean="0"/>
              <a:t> </a:t>
            </a:r>
            <a:r>
              <a:rPr lang="fr-FR" dirty="0"/>
              <a:t>and </a:t>
            </a:r>
            <a:r>
              <a:rPr lang="fr-FR" b="1" dirty="0"/>
              <a:t>structure</a:t>
            </a:r>
            <a:r>
              <a:rPr lang="fr-FR" dirty="0"/>
              <a:t> for trace </a:t>
            </a:r>
            <a:r>
              <a:rPr lang="fr-FR" dirty="0" err="1" smtClean="0"/>
              <a:t>analysis</a:t>
            </a:r>
            <a:endParaRPr lang="fr-FR" sz="2000" dirty="0" smtClean="0"/>
          </a:p>
          <a:p>
            <a:pPr lvl="1"/>
            <a:r>
              <a:rPr lang="fr-FR" sz="2000" b="1" dirty="0" smtClean="0"/>
              <a:t>Temporal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adaptation and </a:t>
            </a:r>
            <a:r>
              <a:rPr lang="fr-FR" sz="2000" dirty="0" err="1" smtClean="0"/>
              <a:t>significant</a:t>
            </a:r>
            <a:r>
              <a:rPr lang="fr-FR" sz="2000" dirty="0" smtClean="0"/>
              <a:t> extension of Lamarche-</a:t>
            </a:r>
            <a:r>
              <a:rPr lang="fr-FR" sz="2000" dirty="0" err="1" smtClean="0"/>
              <a:t>Perrin’s</a:t>
            </a:r>
            <a:r>
              <a:rPr lang="fr-FR" sz="2000" dirty="0" smtClean="0"/>
              <a:t>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Spatiotemporal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aggregation</a:t>
            </a:r>
            <a:r>
              <a:rPr lang="fr-FR" sz="2000" dirty="0" smtClean="0"/>
              <a:t>: new </a:t>
            </a:r>
            <a:r>
              <a:rPr lang="fr-FR" sz="2000" dirty="0" err="1" smtClean="0"/>
              <a:t>algorithm</a:t>
            </a:r>
            <a:endParaRPr lang="fr-FR" sz="2000" dirty="0" smtClean="0"/>
          </a:p>
          <a:p>
            <a:pPr lvl="1"/>
            <a:r>
              <a:rPr lang="fr-FR" sz="2000" b="1" dirty="0" err="1" smtClean="0"/>
              <a:t>Visualization</a:t>
            </a:r>
            <a:r>
              <a:rPr lang="fr-FR" sz="2000" b="1" dirty="0" smtClean="0"/>
              <a:t> techniques: </a:t>
            </a:r>
            <a:r>
              <a:rPr lang="fr-FR" sz="2000" dirty="0" smtClean="0"/>
              <a:t>data and </a:t>
            </a:r>
            <a:r>
              <a:rPr lang="fr-FR" sz="2000" dirty="0" err="1" smtClean="0"/>
              <a:t>visual</a:t>
            </a:r>
            <a:r>
              <a:rPr lang="fr-FR" sz="2000" dirty="0" smtClean="0"/>
              <a:t> </a:t>
            </a:r>
            <a:r>
              <a:rPr lang="fr-FR" sz="2000" dirty="0" err="1" smtClean="0"/>
              <a:t>aggregations</a:t>
            </a:r>
            <a:endParaRPr lang="fr-FR" sz="2000" dirty="0" smtClean="0"/>
          </a:p>
          <a:p>
            <a:r>
              <a:rPr lang="fr-FR" sz="2400" b="1" dirty="0" err="1" smtClean="0"/>
              <a:t>Ocelotl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Analysis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Tool</a:t>
            </a:r>
            <a:endParaRPr lang="fr-FR" sz="2400" b="1" dirty="0" smtClean="0"/>
          </a:p>
          <a:p>
            <a:pPr lvl="1"/>
            <a:r>
              <a:rPr lang="fr-FR" sz="2000" dirty="0" err="1" smtClean="0"/>
              <a:t>Overviews</a:t>
            </a:r>
            <a:endParaRPr lang="fr-FR" sz="2000" dirty="0" smtClean="0"/>
          </a:p>
          <a:p>
            <a:pPr lvl="1"/>
            <a:r>
              <a:rPr lang="fr-FR" sz="2000" b="1" dirty="0" smtClean="0"/>
              <a:t>Interaction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endParaRPr lang="fr-FR" sz="2000" dirty="0" smtClean="0"/>
          </a:p>
          <a:p>
            <a:pPr lvl="1"/>
            <a:r>
              <a:rPr lang="fr-FR" sz="2000" dirty="0" smtClean="0"/>
              <a:t>Techniques </a:t>
            </a:r>
            <a:r>
              <a:rPr lang="fr-FR" sz="2000" dirty="0" err="1" smtClean="0"/>
              <a:t>ensuring</a:t>
            </a:r>
            <a:r>
              <a:rPr lang="fr-FR" sz="2000" dirty="0" smtClean="0"/>
              <a:t> </a:t>
            </a:r>
            <a:r>
              <a:rPr lang="fr-FR" sz="2000" b="1" dirty="0" err="1" smtClean="0"/>
              <a:t>interactivity</a:t>
            </a:r>
            <a:r>
              <a:rPr lang="fr-FR" sz="2000" b="1" dirty="0" smtClean="0"/>
              <a:t> performance</a:t>
            </a:r>
          </a:p>
          <a:p>
            <a:pPr lvl="1"/>
            <a:endParaRPr lang="fr-FR" sz="2000" dirty="0" smtClean="0"/>
          </a:p>
        </p:txBody>
      </p:sp>
      <p:pic>
        <p:nvPicPr>
          <p:cNvPr id="8" name="Picture 2" descr="File:Light bulb font awesome.sv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63" y="1443123"/>
            <a:ext cx="1273464" cy="1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book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5" y="5709745"/>
            <a:ext cx="923159" cy="9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1450427" y="4561490"/>
            <a:ext cx="7452271" cy="2296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/>
          </a:p>
          <a:p>
            <a:endParaRPr lang="fr-FR" sz="20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450427" y="5875867"/>
            <a:ext cx="7452271" cy="56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fr-FR" sz="2000" b="1" dirty="0" smtClean="0"/>
              <a:t>3 international </a:t>
            </a:r>
            <a:r>
              <a:rPr lang="fr-FR" sz="2000" b="1" dirty="0" err="1" smtClean="0"/>
              <a:t>conferences</a:t>
            </a:r>
            <a:r>
              <a:rPr lang="fr-FR" sz="2000" b="1" dirty="0" smtClean="0"/>
              <a:t>, </a:t>
            </a:r>
            <a:r>
              <a:rPr lang="fr-FR" sz="2000" dirty="0" smtClean="0"/>
              <a:t>1 international venue, </a:t>
            </a:r>
          </a:p>
          <a:p>
            <a:pPr marL="457200" lvl="1" indent="0">
              <a:buNone/>
            </a:pPr>
            <a:r>
              <a:rPr lang="fr-FR" sz="2000" dirty="0" smtClean="0"/>
              <a:t>2 local venues, 3 </a:t>
            </a:r>
            <a:r>
              <a:rPr lang="fr-FR" sz="2000" dirty="0" err="1" smtClean="0"/>
              <a:t>research</a:t>
            </a:r>
            <a:r>
              <a:rPr lang="fr-FR" sz="2000" dirty="0" smtClean="0"/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27936319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Fulfilling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11" name="AutoShape 8" descr="Résultat de recherche d'images pour &quot;bar chart icon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4016794" y="1568063"/>
            <a:ext cx="48859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b="1" dirty="0" err="1" smtClean="0"/>
              <a:t>Data+visual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aggregations</a:t>
            </a:r>
            <a:endParaRPr lang="fr-FR" sz="1600" b="1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fr-FR" dirty="0" smtClean="0"/>
          </a:p>
          <a:p>
            <a:r>
              <a:rPr lang="fr-FR" sz="1600" dirty="0" err="1" smtClean="0"/>
              <a:t>Working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a </a:t>
            </a:r>
            <a:r>
              <a:rPr lang="fr-FR" sz="1600" b="1" dirty="0" err="1" smtClean="0"/>
              <a:t>microscopic</a:t>
            </a:r>
            <a:r>
              <a:rPr lang="fr-FR" sz="1600" b="1" dirty="0" smtClean="0"/>
              <a:t> model</a:t>
            </a:r>
          </a:p>
          <a:p>
            <a:r>
              <a:rPr lang="fr-FR" sz="1600" dirty="0" smtClean="0"/>
              <a:t>Polynomial </a:t>
            </a:r>
            <a:r>
              <a:rPr lang="fr-FR" sz="1600" dirty="0" err="1" smtClean="0"/>
              <a:t>algorithmic</a:t>
            </a:r>
            <a:r>
              <a:rPr lang="fr-FR" sz="1600" dirty="0" smtClean="0"/>
              <a:t> </a:t>
            </a:r>
            <a:r>
              <a:rPr lang="fr-FR" sz="1600" b="1" dirty="0" err="1" smtClean="0"/>
              <a:t>complexity</a:t>
            </a:r>
            <a:endParaRPr lang="fr-FR" sz="1600" b="1" dirty="0" smtClean="0"/>
          </a:p>
          <a:p>
            <a:r>
              <a:rPr lang="fr-FR" sz="1600" dirty="0" smtClean="0"/>
              <a:t>Efficient </a:t>
            </a:r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600" b="1" dirty="0" err="1" smtClean="0"/>
              <a:t>implementation</a:t>
            </a:r>
            <a:endParaRPr lang="fr-FR" sz="1600" b="1" dirty="0" smtClean="0"/>
          </a:p>
          <a:p>
            <a:r>
              <a:rPr lang="fr-FR" sz="1600" b="1" dirty="0" err="1" smtClean="0"/>
              <a:t>Ocelotl</a:t>
            </a:r>
            <a:r>
              <a:rPr lang="fr-FR" sz="1600" dirty="0" err="1" smtClean="0"/>
              <a:t>’s</a:t>
            </a:r>
            <a:r>
              <a:rPr lang="fr-FR" sz="1600" dirty="0" smtClean="0"/>
              <a:t> performance (</a:t>
            </a:r>
            <a:r>
              <a:rPr lang="fr-FR" sz="1600" dirty="0" err="1" smtClean="0"/>
              <a:t>queries</a:t>
            </a:r>
            <a:r>
              <a:rPr lang="fr-FR" sz="1600" dirty="0" smtClean="0"/>
              <a:t>, cache)</a:t>
            </a:r>
          </a:p>
          <a:p>
            <a:pPr lvl="2"/>
            <a:endParaRPr lang="fr-FR" sz="1200" dirty="0" smtClean="0"/>
          </a:p>
          <a:p>
            <a:r>
              <a:rPr lang="fr-FR" sz="1600" dirty="0" err="1" smtClean="0"/>
              <a:t>Aggregation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semantics</a:t>
            </a:r>
            <a:endParaRPr lang="fr-FR" sz="1600" b="1" dirty="0"/>
          </a:p>
          <a:p>
            <a:r>
              <a:rPr lang="fr-FR" sz="1600" dirty="0" smtClean="0"/>
              <a:t>Visual </a:t>
            </a:r>
            <a:r>
              <a:rPr lang="fr-FR" sz="1600" dirty="0" err="1" smtClean="0"/>
              <a:t>aggregate</a:t>
            </a:r>
            <a:r>
              <a:rPr lang="fr-FR" sz="1600" dirty="0" smtClean="0"/>
              <a:t> </a:t>
            </a:r>
            <a:r>
              <a:rPr lang="fr-FR" sz="1600" b="1" dirty="0" err="1" smtClean="0"/>
              <a:t>symbols</a:t>
            </a:r>
            <a:endParaRPr lang="fr-FR" sz="1600" b="1" dirty="0" smtClean="0"/>
          </a:p>
          <a:p>
            <a:r>
              <a:rPr lang="fr-FR" sz="1600" b="1" dirty="0" smtClean="0"/>
              <a:t>Interaction</a:t>
            </a:r>
          </a:p>
          <a:p>
            <a:r>
              <a:rPr lang="fr-FR" sz="1600" b="1" dirty="0" err="1" smtClean="0"/>
              <a:t>Modularity</a:t>
            </a:r>
            <a:r>
              <a:rPr lang="fr-FR" sz="1600" b="1" dirty="0" smtClean="0"/>
              <a:t>: </a:t>
            </a:r>
            <a:r>
              <a:rPr lang="fr-FR" sz="1600" dirty="0" err="1" smtClean="0"/>
              <a:t>metrics</a:t>
            </a:r>
            <a:r>
              <a:rPr lang="fr-FR" sz="1600" dirty="0" smtClean="0"/>
              <a:t>, dimensions, </a:t>
            </a:r>
            <a:r>
              <a:rPr lang="fr-FR" sz="1600" dirty="0" err="1" smtClean="0"/>
              <a:t>visualizations</a:t>
            </a:r>
            <a:endParaRPr lang="fr-FR" sz="1600" dirty="0" smtClean="0"/>
          </a:p>
        </p:txBody>
      </p:sp>
      <p:pic>
        <p:nvPicPr>
          <p:cNvPr id="23" name="Picture 4" descr="http://www.google.fr/url?source=imglanding&amp;ct=img&amp;q=https://lh3.ggpht.com/c4PwRPcU9VQjirMYmKQBICJJylEPqVaVOnB9MQnYT1tb2dlE1mUd1BUS3u8g6gem5a8=w170&amp;sa=X&amp;ei=5xJvVZDCBIXYywP_8YD4AQ&amp;ved=0CAkQ8wc&amp;usg=AFQjCNGwx2JXw6bHKI76MN_lxtMy7luD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718" y="2153388"/>
            <a:ext cx="446612" cy="4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ésultat de recherche d'images pour &quot;scree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08" y="1508372"/>
            <a:ext cx="417122" cy="4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www.google.fr/url?source=imglanding&amp;ct=img&amp;q=http://simpleicon.com/wp-content/uploads/user1.png&amp;sa=X&amp;ei=OhNvVeuHJcSeywOpyoPQBA&amp;ved=0CAkQ8wc&amp;usg=AFQjCNEi-YxeFZ4BUGiGj5B5XmDy6w9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343" y="3658167"/>
            <a:ext cx="550852" cy="55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>
            <a:off x="3480767" y="1720217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3480767" y="4014042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3480767" y="2397996"/>
            <a:ext cx="53602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2577461" y="1508372"/>
            <a:ext cx="903306" cy="36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smtClean="0"/>
              <a:t>O1</a:t>
            </a:r>
          </a:p>
          <a:p>
            <a:pPr marL="0" indent="0">
              <a:buNone/>
            </a:pPr>
            <a:endParaRPr lang="fr-FR" sz="1200" b="1" dirty="0"/>
          </a:p>
          <a:p>
            <a:pPr marL="0" indent="0">
              <a:buNone/>
            </a:pPr>
            <a:r>
              <a:rPr lang="fr-FR" sz="2000" b="1" dirty="0" smtClean="0"/>
              <a:t>O2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endParaRPr lang="fr-FR" sz="2000" b="1" dirty="0" smtClean="0"/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O3</a:t>
            </a:r>
          </a:p>
        </p:txBody>
      </p:sp>
      <p:pic>
        <p:nvPicPr>
          <p:cNvPr id="18" name="Picture 6" descr="ey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9" y="1315905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n, zoo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1" y="5643444"/>
            <a:ext cx="722395" cy="71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ilter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6" y="5677078"/>
            <a:ext cx="842787" cy="6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lis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63" y="5564444"/>
            <a:ext cx="842787" cy="8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293534" y="5835951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Ocelotl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Tool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endParaRPr lang="fr-FR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86267" y="1308104"/>
            <a:ext cx="8813800" cy="40884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6267" y="5564444"/>
            <a:ext cx="8813800" cy="839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4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practice…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Real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12 GB </a:t>
            </a:r>
            <a:r>
              <a:rPr lang="fr-FR" dirty="0" smtClean="0"/>
              <a:t>(</a:t>
            </a:r>
            <a:r>
              <a:rPr lang="fr-FR" b="1" dirty="0" smtClean="0"/>
              <a:t>218 millions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cache</a:t>
            </a:r>
            <a:r>
              <a:rPr lang="fr-FR" dirty="0" smtClean="0"/>
              <a:t>: ~5 minute </a:t>
            </a:r>
            <a:r>
              <a:rPr lang="fr-FR" dirty="0" err="1" smtClean="0"/>
              <a:t>preprocess</a:t>
            </a:r>
            <a:endParaRPr lang="fr-FR" dirty="0" smtClean="0"/>
          </a:p>
          <a:p>
            <a:pPr lvl="1"/>
            <a:r>
              <a:rPr lang="fr-FR" b="1" dirty="0" err="1" smtClean="0">
                <a:solidFill>
                  <a:srgbClr val="92D050"/>
                </a:solidFill>
              </a:rPr>
              <a:t>With</a:t>
            </a:r>
            <a:r>
              <a:rPr lang="fr-FR" b="1" dirty="0" smtClean="0">
                <a:solidFill>
                  <a:srgbClr val="92D050"/>
                </a:solidFill>
              </a:rPr>
              <a:t> cache</a:t>
            </a:r>
            <a:r>
              <a:rPr lang="fr-FR" dirty="0" smtClean="0"/>
              <a:t>: ~</a:t>
            </a:r>
            <a:r>
              <a:rPr lang="fr-FR" b="1" dirty="0" smtClean="0"/>
              <a:t>20 second </a:t>
            </a:r>
            <a:r>
              <a:rPr lang="fr-FR" b="1" dirty="0" err="1" smtClean="0"/>
              <a:t>preprocess</a:t>
            </a:r>
            <a:endParaRPr lang="fr-FR" b="1" dirty="0"/>
          </a:p>
          <a:p>
            <a:r>
              <a:rPr lang="fr-FR" b="1" dirty="0" err="1" smtClean="0"/>
              <a:t>Synthetic</a:t>
            </a:r>
            <a:r>
              <a:rPr lang="fr-FR" b="1" dirty="0" smtClean="0"/>
              <a:t> traces:</a:t>
            </a:r>
          </a:p>
          <a:p>
            <a:pPr lvl="1"/>
            <a:r>
              <a:rPr lang="fr-FR" dirty="0" smtClean="0"/>
              <a:t>Up to </a:t>
            </a:r>
            <a:r>
              <a:rPr lang="fr-FR" b="1" dirty="0" smtClean="0"/>
              <a:t>68 GB</a:t>
            </a:r>
            <a:r>
              <a:rPr lang="fr-FR" dirty="0" smtClean="0"/>
              <a:t> (</a:t>
            </a:r>
            <a:r>
              <a:rPr lang="fr-FR" b="1" dirty="0" smtClean="0"/>
              <a:t>2 billions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b="1" dirty="0" err="1" smtClean="0">
                <a:solidFill>
                  <a:srgbClr val="FF0000"/>
                </a:solidFill>
              </a:rPr>
              <a:t>Without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cache</a:t>
            </a:r>
            <a:r>
              <a:rPr lang="fr-FR" dirty="0"/>
              <a:t>: </a:t>
            </a:r>
            <a:r>
              <a:rPr lang="fr-FR" dirty="0" smtClean="0"/>
              <a:t>~20 minute </a:t>
            </a:r>
            <a:r>
              <a:rPr lang="fr-FR" dirty="0" err="1"/>
              <a:t>preprocess</a:t>
            </a:r>
            <a:endParaRPr lang="fr-FR" dirty="0"/>
          </a:p>
          <a:p>
            <a:pPr lvl="1"/>
            <a:r>
              <a:rPr lang="fr-FR" b="1" dirty="0" err="1">
                <a:solidFill>
                  <a:srgbClr val="92D050"/>
                </a:solidFill>
              </a:rPr>
              <a:t>With</a:t>
            </a:r>
            <a:r>
              <a:rPr lang="fr-FR" b="1" dirty="0">
                <a:solidFill>
                  <a:srgbClr val="92D050"/>
                </a:solidFill>
              </a:rPr>
              <a:t> cache</a:t>
            </a:r>
            <a:r>
              <a:rPr lang="fr-FR" dirty="0"/>
              <a:t>: </a:t>
            </a:r>
            <a:r>
              <a:rPr lang="fr-FR" b="1" dirty="0" smtClean="0"/>
              <a:t>a few minute </a:t>
            </a:r>
            <a:r>
              <a:rPr lang="fr-FR" b="1" dirty="0" err="1" smtClean="0"/>
              <a:t>preprocess</a:t>
            </a:r>
            <a:endParaRPr lang="fr-FR" b="1" dirty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0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930148" y="48661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374711" y="43583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653576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251504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894543" y="49933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467297" y="49885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512662" y="53110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748963" y="24730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367127" y="25432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367127" y="29695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374711" y="34495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370735" y="39113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6126090" y="4980554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4088202" y="33535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415768"/>
              </p:ext>
            </p:extLst>
          </p:nvPr>
        </p:nvGraphicFramePr>
        <p:xfrm>
          <a:off x="5867396" y="23034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80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396" y="23034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4378891" y="5433154"/>
            <a:ext cx="1422578" cy="13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88" y="5197827"/>
            <a:ext cx="1713749" cy="16757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4000" y="551859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err="1" smtClean="0"/>
              <a:t>Beniamine</a:t>
            </a:r>
            <a:r>
              <a:rPr lang="fr-FR" b="1" dirty="0" smtClean="0"/>
              <a:t>, Corre, </a:t>
            </a:r>
            <a:r>
              <a:rPr lang="fr-FR" b="1" dirty="0" err="1" smtClean="0"/>
              <a:t>Dosimont</a:t>
            </a:r>
            <a:r>
              <a:rPr lang="fr-FR" b="1" dirty="0" smtClean="0"/>
              <a:t> et al</a:t>
            </a:r>
            <a:r>
              <a:rPr lang="fr-FR" dirty="0" smtClean="0"/>
              <a:t>. – Memory Organisation </a:t>
            </a:r>
            <a:r>
              <a:rPr lang="fr-FR" dirty="0" err="1" smtClean="0"/>
              <a:t>Cartography</a:t>
            </a:r>
            <a:r>
              <a:rPr lang="fr-FR" dirty="0" smtClean="0"/>
              <a:t> &amp; </a:t>
            </a:r>
            <a:r>
              <a:rPr lang="fr-FR" dirty="0" err="1" smtClean="0"/>
              <a:t>Analysis</a:t>
            </a:r>
            <a:r>
              <a:rPr lang="fr-FR" dirty="0" smtClean="0"/>
              <a:t>, RR 8694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90" y="2431379"/>
            <a:ext cx="4103422" cy="243475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4124" y="1765118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Hierarchy</a:t>
            </a:r>
            <a:endParaRPr lang="fr-FR" sz="2000" b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605703" y="1765118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Address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spaces</a:t>
            </a:r>
            <a:r>
              <a:rPr lang="fr-FR" sz="2000" b="1" dirty="0" smtClean="0"/>
              <a:t> = </a:t>
            </a:r>
            <a:r>
              <a:rPr lang="fr-FR" sz="2000" b="1" dirty="0" err="1" smtClean="0"/>
              <a:t>Order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4553174" y="3584967"/>
            <a:ext cx="3492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smtClean="0"/>
              <a:t>Perspectives: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</a:t>
            </a:r>
            <a:r>
              <a:rPr lang="fr-FR" sz="3200" dirty="0" err="1" smtClean="0"/>
              <a:t>Parallelization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75</a:t>
            </a:fld>
            <a:endParaRPr lang="fr-FR" dirty="0"/>
          </a:p>
        </p:txBody>
      </p:sp>
      <p:pic>
        <p:nvPicPr>
          <p:cNvPr id="13" name="Picture 2" descr="http://www.scienceplug.com/wp-content/uploads/2013/12/icon_240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76" y="2005010"/>
            <a:ext cx="875108" cy="8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1870149" y="2759470"/>
            <a:ext cx="1459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Microscopic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Representation</a:t>
            </a:r>
            <a:endParaRPr lang="fr-FR" sz="14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07" y="2075099"/>
            <a:ext cx="755816" cy="700867"/>
          </a:xfrm>
          <a:prstGeom prst="rect">
            <a:avLst/>
          </a:prstGeom>
        </p:spPr>
      </p:pic>
      <p:pic>
        <p:nvPicPr>
          <p:cNvPr id="19" name="Picture 4" descr="http://lofthou.se/wp-content/themes/lofthouse/img/template/build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44" y="2620951"/>
            <a:ext cx="647956" cy="62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www.google.fr/url?source=imglanding&amp;ct=img&amp;q=https://cdn2.iconfinder.com/data/icons/windows-8-metro-style/512/scissors.png&amp;sa=X&amp;ei=hURoVceXJIbyUszAg6gE&amp;ved=0CAkQ8wc&amp;usg=AFQjCNEpVbWEt6RqAOM-v5Q6G240y_fGd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22" y="2620951"/>
            <a:ext cx="664396" cy="6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3531090" y="1493557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endParaRPr lang="fr-FR" sz="1400" b="1" dirty="0" smtClean="0"/>
          </a:p>
          <a:p>
            <a:pPr algn="ctr"/>
            <a:r>
              <a:rPr lang="fr-FR" sz="1400" b="1" dirty="0" err="1" smtClean="0"/>
              <a:t>Measures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710203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Best </a:t>
            </a:r>
            <a:r>
              <a:rPr lang="fr-FR" sz="1400" b="1" dirty="0" err="1" smtClean="0"/>
              <a:t>Cut</a:t>
            </a:r>
            <a:endParaRPr lang="fr-FR" sz="1400" b="1" dirty="0" smtClean="0"/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45881" y="328269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Partition</a:t>
            </a:r>
          </a:p>
          <a:p>
            <a:pPr algn="ctr"/>
            <a:r>
              <a:rPr lang="fr-FR" sz="1400" b="1" dirty="0" smtClean="0"/>
              <a:t>Computation</a:t>
            </a:r>
            <a:endParaRPr lang="fr-FR" sz="1400" b="1" dirty="0"/>
          </a:p>
        </p:txBody>
      </p:sp>
      <p:pic>
        <p:nvPicPr>
          <p:cNvPr id="27" name="Picture 20" descr="http://www.google.fr/url?source=imglanding&amp;ct=img&amp;q=http://static1.squarespace.com/static/530f66d6e4b05207a038945b/t/544e7e4ae4b0cfe049008e57/1395765538381/profit+curve+icon.png&amp;sa=X&amp;ei=neJkVePIAYXnUtCegYAM&amp;ved=0CAkQ8wc&amp;usg=AFQjCNFNQZzr5Y53I2kLdW33IEY9SUtM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17" y="1828700"/>
            <a:ext cx="665914" cy="46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4438196" y="2674481"/>
            <a:ext cx="481324" cy="27043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4454870" y="2069857"/>
            <a:ext cx="473167" cy="21784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5857395" y="2940218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5843816" y="17187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 smtClean="0"/>
              <a:t>Quality</a:t>
            </a:r>
            <a:r>
              <a:rPr lang="fr-FR" sz="1400" b="1" dirty="0" smtClean="0"/>
              <a:t> </a:t>
            </a:r>
          </a:p>
          <a:p>
            <a:pPr algn="ctr"/>
            <a:r>
              <a:rPr lang="fr-FR" sz="1400" b="1" dirty="0" err="1" smtClean="0"/>
              <a:t>Curves</a:t>
            </a:r>
            <a:endParaRPr lang="fr-FR" sz="1400" b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471646" y="5690521"/>
            <a:ext cx="43168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Internship</a:t>
            </a:r>
            <a:r>
              <a:rPr lang="fr-FR" b="1" dirty="0"/>
              <a:t> </a:t>
            </a:r>
            <a:r>
              <a:rPr lang="fr-FR" b="1" dirty="0" smtClean="0"/>
              <a:t>: </a:t>
            </a:r>
            <a:endParaRPr lang="fr-FR" b="1" dirty="0" smtClean="0"/>
          </a:p>
          <a:p>
            <a:r>
              <a:rPr lang="fr-FR" b="1" dirty="0" smtClean="0"/>
              <a:t>Mary-Andrea </a:t>
            </a:r>
            <a:r>
              <a:rPr lang="fr-FR" b="1" dirty="0" err="1"/>
              <a:t>Rakotomanga</a:t>
            </a:r>
            <a:endParaRPr lang="fr-FR" b="1" dirty="0"/>
          </a:p>
          <a:p>
            <a:endParaRPr lang="fr-FR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54000" y="1282613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lpaggreg</a:t>
            </a:r>
            <a:r>
              <a:rPr lang="fr-FR" sz="2400" b="1" dirty="0" smtClean="0"/>
              <a:t> C++ </a:t>
            </a:r>
            <a:r>
              <a:rPr lang="fr-FR" sz="2400" b="1" dirty="0" err="1" smtClean="0"/>
              <a:t>library</a:t>
            </a:r>
            <a:endParaRPr lang="fr-FR" sz="2400" b="1" dirty="0"/>
          </a:p>
        </p:txBody>
      </p:sp>
      <p:cxnSp>
        <p:nvCxnSpPr>
          <p:cNvPr id="40" name="Connecteur droit avec flèche 39"/>
          <p:cNvCxnSpPr>
            <a:stCxn id="18" idx="2"/>
          </p:cNvCxnSpPr>
          <p:nvPr/>
        </p:nvCxnSpPr>
        <p:spPr>
          <a:xfrm>
            <a:off x="4073215" y="2775966"/>
            <a:ext cx="185518" cy="112542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471646" y="4219806"/>
            <a:ext cx="319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Temporal </a:t>
            </a:r>
            <a:r>
              <a:rPr lang="fr-FR" b="1" dirty="0" err="1" smtClean="0"/>
              <a:t>aggregation</a:t>
            </a:r>
            <a:r>
              <a:rPr lang="fr-FR" b="1" dirty="0" smtClean="0"/>
              <a:t>: </a:t>
            </a:r>
            <a:r>
              <a:rPr lang="fr-FR" b="1" dirty="0" err="1" smtClean="0"/>
              <a:t>Parallelization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OpenMP</a:t>
            </a:r>
            <a:endParaRPr lang="fr-FR" b="1" dirty="0"/>
          </a:p>
        </p:txBody>
      </p:sp>
      <p:graphicFrame>
        <p:nvGraphicFramePr>
          <p:cNvPr id="9" name="Obje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794733"/>
              </p:ext>
            </p:extLst>
          </p:nvPr>
        </p:nvGraphicFramePr>
        <p:xfrm>
          <a:off x="3877548" y="4448573"/>
          <a:ext cx="4622984" cy="1849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1" name="Acrobat Document" r:id="rId10" imgW="6857824" imgH="2743083" progId="AcroExch.Document.11">
                  <p:embed/>
                </p:oleObj>
              </mc:Choice>
              <mc:Fallback>
                <p:oleObj name="Acrobat Document" r:id="rId10" imgW="6857824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77548" y="4448573"/>
                        <a:ext cx="4622984" cy="1849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338667" y="3901388"/>
            <a:ext cx="8161865" cy="282008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3112594" y="2425532"/>
            <a:ext cx="55147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Thank</a:t>
            </a:r>
            <a:r>
              <a:rPr lang="fr-FR" b="1" dirty="0" smtClean="0"/>
              <a:t> </a:t>
            </a:r>
            <a:r>
              <a:rPr lang="fr-FR" b="1" dirty="0" err="1" smtClean="0"/>
              <a:t>you</a:t>
            </a:r>
            <a:r>
              <a:rPr lang="fr-FR" b="1" dirty="0" smtClean="0"/>
              <a:t> for </a:t>
            </a:r>
            <a:r>
              <a:rPr lang="fr-FR" b="1" dirty="0" err="1" smtClean="0"/>
              <a:t>your</a:t>
            </a:r>
            <a:r>
              <a:rPr lang="fr-FR" b="1" dirty="0" smtClean="0"/>
              <a:t> attention!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76</a:t>
            </a:fld>
            <a:endParaRPr lang="fr-FR" dirty="0"/>
          </a:p>
        </p:txBody>
      </p:sp>
      <p:pic>
        <p:nvPicPr>
          <p:cNvPr id="99336" name="Picture 8" descr="C3PO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2466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79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u contenu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712" b="11804"/>
          <a:stretch/>
        </p:blipFill>
        <p:spPr>
          <a:xfrm>
            <a:off x="5570798" y="1376854"/>
            <a:ext cx="706177" cy="83400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1250077"/>
            <a:ext cx="1072399" cy="10486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7450" y="1790701"/>
            <a:ext cx="6445250" cy="3013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3200" b="1" dirty="0" smtClean="0"/>
              <a:t>Abstract</a:t>
            </a:r>
            <a:r>
              <a:rPr lang="fr-FR" sz="3200" dirty="0" smtClean="0"/>
              <a:t> traces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smtClean="0"/>
              <a:t>Memory</a:t>
            </a:r>
            <a:r>
              <a:rPr lang="fr-FR" sz="3200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buNone/>
            </a:pPr>
            <a:r>
              <a:rPr lang="fr-FR" sz="3200" b="1" dirty="0" err="1" smtClean="0"/>
              <a:t>Consumption</a:t>
            </a:r>
            <a:r>
              <a:rPr lang="fr-FR" sz="3200" b="1" dirty="0" smtClean="0"/>
              <a:t> </a:t>
            </a:r>
            <a:r>
              <a:rPr lang="fr-FR" sz="3200" dirty="0" err="1" smtClean="0"/>
              <a:t>analysis</a:t>
            </a:r>
            <a:endParaRPr lang="fr-FR" sz="3200" dirty="0" smtClean="0"/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b="1" dirty="0" err="1" smtClean="0"/>
              <a:t>Other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domains</a:t>
            </a:r>
            <a:r>
              <a:rPr lang="fr-FR" sz="3200" b="1" dirty="0" smtClean="0"/>
              <a:t>:</a:t>
            </a: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78</a:t>
            </a:fld>
            <a:endParaRPr lang="fr-FR" dirty="0"/>
          </a:p>
        </p:txBody>
      </p:sp>
      <p:pic>
        <p:nvPicPr>
          <p:cNvPr id="86018" name="Picture 2" descr="Résultat de recherche d'images pour &quot;finance icon png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44" y="5120178"/>
            <a:ext cx="641168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http://www.google.fr/url?source=imglanding&amp;ct=img&amp;q=http://cdns2.freepik.com/free-photo/_318-61811.jpg&amp;sa=X&amp;ei=bftqVZjgFMTYU72QgLAO&amp;ved=0CAkQ8wc4Yg&amp;usg=AFQjCNHL8XSHL62rtoXW8ZnTNWFiNhjnk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23" y="5038183"/>
            <a:ext cx="889974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http://www.google.fr/url?source=imglanding&amp;ct=img&amp;q=http://www.bourgneuf.fr/sites/default/files/demographie.png&amp;sa=X&amp;ei=5PtqVYrTGcG2UOyMgIgG&amp;ved=0CAkQ8wc&amp;usg=AFQjCNEMLh_NTxFTlDxiTfcEEom1HupMh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918" y="5120178"/>
            <a:ext cx="641167" cy="6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http://www.google.fr/url?source=imglanding&amp;ct=img&amp;q=http://drdonaldmccain.com/wp-content/uploads/2013/02/540x508xmedical-icon-vector.540.508.s.png.pagespeed.ic.SRXW2g2wM4.png&amp;sa=X&amp;ei=hvxqVcv6KIPiU7m2gOgG&amp;ved=0CAkQ8wc&amp;usg=AFQjCNHbnxpNzU5zbobPPrmiLUQiFjcnk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5038183"/>
            <a:ext cx="946035" cy="8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26" name="Picture 6" descr="http://www.google.fr/url?source=imglanding&amp;ct=img&amp;q=http://cdn.marketplaceimages.windowsphone.com/v8/images/4c73fcff-1d0a-4fcf-ac19-d87ebd0c0d74?imageType=ws_icon_large&amp;sa=X&amp;ei=1wFtVfWpBrCd7garqYH4Cg&amp;ved=0CAkQ8wc&amp;usg=AFQjCNF4Kofe01zAMLyWQvS43xIt7t5ne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41" y="2353458"/>
            <a:ext cx="821610" cy="8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0" name="Picture 10" descr="http://www.google.fr/url?source=imglanding&amp;ct=img&amp;q=https://cdn3.iconfinder.com/data/icons/wpzoom-developer-icon-set/500/125-256.png&amp;sa=X&amp;ei=KgJtVdvdDc-P7AaQ3IC4CQ&amp;ved=0CAkQ8wc&amp;usg=AFQjCNHBEPDk5EXRxhNY66M2g1DiFpMqr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2" y="3102697"/>
            <a:ext cx="1029008" cy="10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ocument, editor, file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58" y="1558640"/>
            <a:ext cx="499976" cy="6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32" name="Picture 12" descr="http://www.google.fr/url?source=imglanding&amp;ct=img&amp;q=http://png.clipart.me/graphics/thumbs/158/social-network-vector-icon_158345777.jpg&amp;sa=X&amp;ei=6gJtVd6OL6-O7Aahm4GoCw&amp;ved=0CAkQ8wc4Xg&amp;usg=AFQjCNFqJkr0ZjMpau7hq6ejRxUe1bclc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959782"/>
            <a:ext cx="930275" cy="9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70" y="4804391"/>
            <a:ext cx="1238250" cy="1238250"/>
          </a:xfrm>
          <a:prstGeom prst="rect">
            <a:avLst/>
          </a:prstGeom>
        </p:spPr>
      </p:pic>
      <p:pic>
        <p:nvPicPr>
          <p:cNvPr id="17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5590" r="21571" b="34921"/>
          <a:stretch/>
        </p:blipFill>
        <p:spPr bwMode="auto">
          <a:xfrm>
            <a:off x="5476654" y="2325709"/>
            <a:ext cx="890195" cy="85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51" y="2205400"/>
            <a:ext cx="1072399" cy="1048639"/>
          </a:xfrm>
          <a:prstGeom prst="rect">
            <a:avLst/>
          </a:prstGeom>
        </p:spPr>
      </p:pic>
      <p:sp>
        <p:nvSpPr>
          <p:cNvPr id="9" name="AutoShape 14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98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Perspectives: Memory </a:t>
            </a:r>
            <a:r>
              <a:rPr lang="fr-FR" dirty="0" err="1" smtClean="0"/>
              <a:t>Analysis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612910" y="5005832"/>
            <a:ext cx="30245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057473" y="4498002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6336338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934266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577305" y="5133026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4</a:t>
            </a:r>
            <a:endParaRPr lang="fr-FR" sz="1600" dirty="0"/>
          </a:p>
        </p:txBody>
      </p:sp>
      <p:sp>
        <p:nvSpPr>
          <p:cNvPr id="27" name="ZoneTexte 26"/>
          <p:cNvSpPr txBox="1"/>
          <p:nvPr/>
        </p:nvSpPr>
        <p:spPr>
          <a:xfrm>
            <a:off x="8150059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195424" y="5450764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5431725" y="2612779"/>
            <a:ext cx="0" cy="22237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5049889" y="268296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5</a:t>
            </a:r>
            <a:endParaRPr lang="fr-FR" sz="1600" dirty="0"/>
          </a:p>
        </p:txBody>
      </p:sp>
      <p:sp>
        <p:nvSpPr>
          <p:cNvPr id="47" name="ZoneTexte 46"/>
          <p:cNvSpPr txBox="1"/>
          <p:nvPr/>
        </p:nvSpPr>
        <p:spPr>
          <a:xfrm>
            <a:off x="5049889" y="310925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5057473" y="3589228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3</a:t>
            </a:r>
            <a:endParaRPr lang="fr-FR" sz="1600" dirty="0"/>
          </a:p>
        </p:txBody>
      </p:sp>
      <p:sp>
        <p:nvSpPr>
          <p:cNvPr id="49" name="ZoneTexte 48"/>
          <p:cNvSpPr txBox="1"/>
          <p:nvPr/>
        </p:nvSpPr>
        <p:spPr>
          <a:xfrm>
            <a:off x="5053497" y="4051053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</a:t>
            </a:r>
            <a:endParaRPr lang="fr-FR" sz="1600" dirty="0"/>
          </a:p>
        </p:txBody>
      </p:sp>
      <p:sp>
        <p:nvSpPr>
          <p:cNvPr id="50" name="ZoneTexte 49"/>
          <p:cNvSpPr txBox="1"/>
          <p:nvPr/>
        </p:nvSpPr>
        <p:spPr>
          <a:xfrm>
            <a:off x="5815662" y="5128297"/>
            <a:ext cx="381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</a:t>
            </a:r>
            <a:endParaRPr lang="fr-FR" sz="1600" dirty="0"/>
          </a:p>
        </p:txBody>
      </p:sp>
      <p:sp>
        <p:nvSpPr>
          <p:cNvPr id="51" name="ZoneTexte 50"/>
          <p:cNvSpPr txBox="1"/>
          <p:nvPr/>
        </p:nvSpPr>
        <p:spPr>
          <a:xfrm rot="16200000">
            <a:off x="3770964" y="3493215"/>
            <a:ext cx="219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Discrete</a:t>
            </a:r>
            <a:r>
              <a:rPr lang="fr-FR" sz="1400" dirty="0" smtClean="0"/>
              <a:t> Dimension</a:t>
            </a:r>
            <a:endParaRPr lang="fr-FR" sz="1400" dirty="0"/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8738"/>
              </p:ext>
            </p:extLst>
          </p:nvPr>
        </p:nvGraphicFramePr>
        <p:xfrm>
          <a:off x="5550158" y="2443150"/>
          <a:ext cx="3276604" cy="2512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4" name="Visio" r:id="rId4" imgW="7762747" imgH="5953118" progId="Visio.Drawing.15">
                  <p:embed/>
                </p:oleObj>
              </mc:Choice>
              <mc:Fallback>
                <p:oleObj name="Visio" r:id="rId4" imgW="7762747" imgH="595311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0158" y="2443150"/>
                        <a:ext cx="3276604" cy="2512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91545"/>
              </p:ext>
            </p:extLst>
          </p:nvPr>
        </p:nvGraphicFramePr>
        <p:xfrm>
          <a:off x="1396853" y="2537866"/>
          <a:ext cx="2622792" cy="239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5" name="Visio" r:id="rId6" imgW="7391371" imgH="5591142" progId="Visio.Drawing.15">
                  <p:embed/>
                </p:oleObj>
              </mc:Choice>
              <mc:Fallback>
                <p:oleObj name="Visio" r:id="rId6" imgW="7391371" imgH="559114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6853" y="2537866"/>
                        <a:ext cx="2622792" cy="239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Connecteur droit 11"/>
          <p:cNvCxnSpPr/>
          <p:nvPr/>
        </p:nvCxnSpPr>
        <p:spPr>
          <a:xfrm>
            <a:off x="4412313" y="1944414"/>
            <a:ext cx="0" cy="36395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Hierarchy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74625" y="3599409"/>
                <a:ext cx="1568763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389" r="-15000" b="-1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/>
          <p:cNvCxnSpPr/>
          <p:nvPr/>
        </p:nvCxnSpPr>
        <p:spPr>
          <a:xfrm flipV="1">
            <a:off x="990957" y="2856343"/>
            <a:ext cx="323640" cy="4283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1009740" y="3284691"/>
            <a:ext cx="3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88172" y="3284691"/>
            <a:ext cx="326274" cy="501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V="1">
            <a:off x="1029102" y="4231014"/>
            <a:ext cx="270462" cy="217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1014367" y="4448412"/>
            <a:ext cx="273883" cy="257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452542" y="370965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S</a:t>
            </a:r>
            <a:endParaRPr lang="fr-FR" sz="1600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V="1">
            <a:off x="774706" y="3284691"/>
            <a:ext cx="153552" cy="6355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774706" y="3920240"/>
            <a:ext cx="155006" cy="528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e 101"/>
          <p:cNvGrpSpPr/>
          <p:nvPr/>
        </p:nvGrpSpPr>
        <p:grpSpPr>
          <a:xfrm rot="16200000">
            <a:off x="2130067" y="4674701"/>
            <a:ext cx="1156366" cy="1849445"/>
            <a:chOff x="2081966" y="5001968"/>
            <a:chExt cx="1156366" cy="1849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ZoneTexte 85"/>
                <p:cNvSpPr txBox="1"/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smtClean="0"/>
                    <a:t>Hierarchy</a:t>
                  </a:r>
                  <a:r>
                    <a:rPr lang="fr-FR" dirty="0" smtClean="0"/>
                    <a:t> </a:t>
                  </a:r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6" name="ZoneTexte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482250" y="5881199"/>
                  <a:ext cx="156876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163" b="-15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necteur droit avec flèche 86"/>
            <p:cNvCxnSpPr/>
            <p:nvPr/>
          </p:nvCxnSpPr>
          <p:spPr>
            <a:xfrm flipV="1">
              <a:off x="2914692" y="5001968"/>
              <a:ext cx="323640" cy="428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avec flèche 87"/>
            <p:cNvCxnSpPr/>
            <p:nvPr/>
          </p:nvCxnSpPr>
          <p:spPr>
            <a:xfrm>
              <a:off x="2933475" y="5430316"/>
              <a:ext cx="300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/>
            <p:cNvCxnSpPr/>
            <p:nvPr/>
          </p:nvCxnSpPr>
          <p:spPr>
            <a:xfrm>
              <a:off x="2911907" y="5430316"/>
              <a:ext cx="326274" cy="5014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avec flèche 89"/>
            <p:cNvCxnSpPr/>
            <p:nvPr/>
          </p:nvCxnSpPr>
          <p:spPr>
            <a:xfrm flipV="1">
              <a:off x="2952837" y="6376639"/>
              <a:ext cx="270462" cy="2173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avec flèche 90"/>
            <p:cNvCxnSpPr/>
            <p:nvPr/>
          </p:nvCxnSpPr>
          <p:spPr>
            <a:xfrm>
              <a:off x="2938102" y="6594037"/>
              <a:ext cx="273883" cy="2573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/>
            <p:cNvSpPr txBox="1"/>
            <p:nvPr/>
          </p:nvSpPr>
          <p:spPr>
            <a:xfrm rot="5400000">
              <a:off x="2357936" y="588395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S</a:t>
              </a:r>
              <a:endParaRPr lang="fr-FR" sz="1600" dirty="0"/>
            </a:p>
          </p:txBody>
        </p:sp>
        <p:cxnSp>
          <p:nvCxnSpPr>
            <p:cNvPr id="93" name="Connecteur droit avec flèche 92"/>
            <p:cNvCxnSpPr/>
            <p:nvPr/>
          </p:nvCxnSpPr>
          <p:spPr>
            <a:xfrm flipV="1">
              <a:off x="2698441" y="5430316"/>
              <a:ext cx="153552" cy="6355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/>
            <p:cNvCxnSpPr/>
            <p:nvPr/>
          </p:nvCxnSpPr>
          <p:spPr>
            <a:xfrm>
              <a:off x="2698441" y="6065865"/>
              <a:ext cx="155006" cy="528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26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Visual </a:t>
            </a:r>
            <a:r>
              <a:rPr lang="fr-FR" dirty="0" err="1"/>
              <a:t>a</a:t>
            </a:r>
            <a:r>
              <a:rPr lang="fr-FR" dirty="0" err="1" smtClean="0"/>
              <a:t>nalysis</a:t>
            </a:r>
            <a:r>
              <a:rPr lang="fr-FR" dirty="0" smtClean="0"/>
              <a:t> top down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0531" y="1688948"/>
            <a:ext cx="5552197" cy="8534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Overview</a:t>
            </a:r>
            <a:r>
              <a:rPr lang="fr-FR" sz="3600" dirty="0" smtClean="0"/>
              <a:t>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first,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smtClean="0"/>
              <a:t>Zoom 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Filter</a:t>
            </a:r>
            <a:r>
              <a:rPr lang="fr-FR" sz="32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3200" i="1" dirty="0" err="1" smtClean="0">
                <a:solidFill>
                  <a:schemeClr val="bg1">
                    <a:lumMod val="50000"/>
                  </a:schemeClr>
                </a:solidFill>
              </a:rPr>
              <a:t>then</a:t>
            </a:r>
            <a:endParaRPr lang="fr-FR" sz="3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fr-FR" sz="3600" b="1" dirty="0" err="1" smtClean="0"/>
              <a:t>Details</a:t>
            </a:r>
            <a:r>
              <a:rPr lang="fr-FR" sz="3600" b="1" dirty="0" smtClean="0"/>
              <a:t>-on-</a:t>
            </a:r>
            <a:r>
              <a:rPr lang="fr-FR" sz="3600" b="1" dirty="0" err="1" smtClean="0"/>
              <a:t>demand</a:t>
            </a:r>
            <a:endParaRPr lang="fr-FR" sz="3600" b="1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</a:t>
            </a:fld>
            <a:endParaRPr lang="fr-FR" dirty="0"/>
          </a:p>
        </p:txBody>
      </p:sp>
      <p:grpSp>
        <p:nvGrpSpPr>
          <p:cNvPr id="9" name="Groupe 8"/>
          <p:cNvGrpSpPr/>
          <p:nvPr/>
        </p:nvGrpSpPr>
        <p:grpSpPr>
          <a:xfrm>
            <a:off x="755995" y="1587062"/>
            <a:ext cx="1482709" cy="3170569"/>
            <a:chOff x="587829" y="1790700"/>
            <a:chExt cx="2144929" cy="4659097"/>
          </a:xfrm>
        </p:grpSpPr>
        <p:pic>
          <p:nvPicPr>
            <p:cNvPr id="5" name="Picture 6" descr="ey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179070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in, zoom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708" y="3009901"/>
              <a:ext cx="1045037" cy="1045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ilter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545" y="4264489"/>
              <a:ext cx="12192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st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558" y="5230596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lèche droite 5"/>
            <p:cNvSpPr/>
            <p:nvPr/>
          </p:nvSpPr>
          <p:spPr>
            <a:xfrm rot="5400000">
              <a:off x="-1308666" y="3823270"/>
              <a:ext cx="4250190" cy="4572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6529645" y="4936901"/>
            <a:ext cx="1933069" cy="1933069"/>
            <a:chOff x="7203895" y="0"/>
            <a:chExt cx="1933069" cy="1933069"/>
          </a:xfrm>
        </p:grpSpPr>
        <p:pic>
          <p:nvPicPr>
            <p:cNvPr id="3080" name="Picture 8" descr="https://www.cs.umd.edu/users/ben/ben_6_10/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90"/>
            <a:stretch/>
          </p:blipFill>
          <p:spPr bwMode="auto">
            <a:xfrm>
              <a:off x="7493106" y="281726"/>
              <a:ext cx="1354648" cy="150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3895" y="0"/>
              <a:ext cx="1933069" cy="1933069"/>
            </a:xfrm>
            <a:prstGeom prst="rect">
              <a:avLst/>
            </a:prstGeom>
          </p:spPr>
        </p:pic>
      </p:grpSp>
      <p:sp>
        <p:nvSpPr>
          <p:cNvPr id="10" name="ZoneTexte 9"/>
          <p:cNvSpPr txBox="1"/>
          <p:nvPr/>
        </p:nvSpPr>
        <p:spPr>
          <a:xfrm>
            <a:off x="489190" y="5903435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Ben </a:t>
            </a:r>
            <a:r>
              <a:rPr lang="fr-FR" sz="2800" b="1" dirty="0" err="1" smtClean="0"/>
              <a:t>Shneiderman</a:t>
            </a:r>
            <a:r>
              <a:rPr lang="fr-FR" sz="2800" b="1" dirty="0" smtClean="0"/>
              <a:t> – The </a:t>
            </a:r>
            <a:r>
              <a:rPr lang="fr-FR" sz="2800" b="1" dirty="0" err="1" smtClean="0"/>
              <a:t>Eyes</a:t>
            </a:r>
            <a:r>
              <a:rPr lang="fr-FR" sz="2800" b="1" dirty="0" smtClean="0"/>
              <a:t> Have It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2973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000" y="365127"/>
            <a:ext cx="8648700" cy="930273"/>
          </a:xfrm>
        </p:spPr>
        <p:txBody>
          <a:bodyPr/>
          <a:lstStyle/>
          <a:p>
            <a:r>
              <a:rPr lang="fr-FR" b="1" dirty="0" smtClean="0"/>
              <a:t>Publications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400" b="1" dirty="0"/>
              <a:t>International </a:t>
            </a:r>
            <a:r>
              <a:rPr lang="fr-FR" sz="1400" b="1" dirty="0" err="1"/>
              <a:t>Conferences</a:t>
            </a:r>
            <a:endParaRPr lang="fr-FR" sz="1400" b="1" dirty="0"/>
          </a:p>
          <a:p>
            <a:pPr lvl="1">
              <a:lnSpc>
                <a:spcPct val="120000"/>
              </a:lnSpc>
            </a:pPr>
            <a:r>
              <a:rPr lang="fr-FR" sz="1000" b="1" dirty="0"/>
              <a:t>A </a:t>
            </a:r>
            <a:r>
              <a:rPr lang="fr-FR" sz="1000" b="1" dirty="0" err="1"/>
              <a:t>Spatiotemporal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b="1" dirty="0"/>
              <a:t> Technique for Performance </a:t>
            </a:r>
            <a:r>
              <a:rPr lang="fr-FR" sz="1000" b="1" dirty="0" err="1"/>
              <a:t>Analysis</a:t>
            </a:r>
            <a:r>
              <a:rPr lang="fr-FR" sz="1000" b="1" dirty="0"/>
              <a:t> of Large-</a:t>
            </a:r>
            <a:r>
              <a:rPr lang="fr-FR" sz="1000" b="1" dirty="0" err="1"/>
              <a:t>scale</a:t>
            </a:r>
            <a:r>
              <a:rPr lang="fr-FR" sz="1000" b="1" dirty="0"/>
              <a:t> </a:t>
            </a:r>
            <a:r>
              <a:rPr lang="fr-FR" sz="1000" b="1" dirty="0" err="1"/>
              <a:t>Execution</a:t>
            </a:r>
            <a:r>
              <a:rPr lang="fr-FR" sz="1000" b="1" dirty="0"/>
              <a:t> Traces</a:t>
            </a:r>
            <a:r>
              <a:rPr lang="fr-FR" sz="1000" dirty="0"/>
              <a:t>. Damien Dosimont, Robin Lamarche-Perrin,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IEEE Cluster 2014</a:t>
            </a:r>
            <a:r>
              <a:rPr lang="fr-FR" sz="1000" dirty="0"/>
              <a:t>, pages 149-157, Madrid, </a:t>
            </a:r>
            <a:r>
              <a:rPr lang="fr-FR" sz="1000" dirty="0" err="1"/>
              <a:t>September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Efficient </a:t>
            </a:r>
            <a:r>
              <a:rPr lang="fr-FR" sz="1000" b="1" dirty="0" err="1"/>
              <a:t>Analysis</a:t>
            </a:r>
            <a:r>
              <a:rPr lang="fr-FR" sz="1000" b="1" dirty="0"/>
              <a:t> </a:t>
            </a:r>
            <a:r>
              <a:rPr lang="fr-FR" sz="1000" b="1" dirty="0" err="1"/>
              <a:t>Methodology</a:t>
            </a:r>
            <a:r>
              <a:rPr lang="fr-FR" sz="1000" b="1" dirty="0"/>
              <a:t> For </a:t>
            </a:r>
            <a:r>
              <a:rPr lang="fr-FR" sz="1000" b="1" dirty="0" err="1"/>
              <a:t>Huge</a:t>
            </a:r>
            <a:r>
              <a:rPr lang="fr-FR" sz="1000" b="1" dirty="0"/>
              <a:t> Application Traces</a:t>
            </a:r>
            <a:r>
              <a:rPr lang="fr-FR" sz="1000" dirty="0"/>
              <a:t>. Damien Dosimont, </a:t>
            </a:r>
            <a:r>
              <a:rPr lang="fr-FR" sz="1000" dirty="0" err="1"/>
              <a:t>Generoso</a:t>
            </a:r>
            <a:r>
              <a:rPr lang="fr-FR" sz="1000" dirty="0"/>
              <a:t> Pagano,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2014 International </a:t>
            </a:r>
            <a:r>
              <a:rPr lang="fr-FR" sz="1000" i="1" dirty="0" err="1"/>
              <a:t>Conference</a:t>
            </a:r>
            <a:r>
              <a:rPr lang="fr-FR" sz="1000" i="1" dirty="0"/>
              <a:t> on High Performance </a:t>
            </a:r>
            <a:r>
              <a:rPr lang="fr-FR" sz="1000" i="1" dirty="0" err="1"/>
              <a:t>Computing</a:t>
            </a:r>
            <a:r>
              <a:rPr lang="fr-FR" sz="1000" i="1" dirty="0"/>
              <a:t> &amp; Simulation</a:t>
            </a:r>
            <a:r>
              <a:rPr lang="fr-FR" sz="1000" dirty="0"/>
              <a:t>, pages 951-958, </a:t>
            </a:r>
            <a:r>
              <a:rPr lang="fr-FR" sz="1000" dirty="0" err="1"/>
              <a:t>Bologna</a:t>
            </a:r>
            <a:r>
              <a:rPr lang="fr-FR" sz="1000" dirty="0"/>
              <a:t>, </a:t>
            </a:r>
            <a:r>
              <a:rPr lang="fr-FR" sz="1000" dirty="0" err="1"/>
              <a:t>June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Trace Management and </a:t>
            </a:r>
            <a:r>
              <a:rPr lang="fr-FR" sz="1000" b="1" dirty="0" err="1"/>
              <a:t>Analysis</a:t>
            </a:r>
            <a:r>
              <a:rPr lang="fr-FR" sz="1000" b="1" dirty="0"/>
              <a:t> for Embedded </a:t>
            </a:r>
            <a:r>
              <a:rPr lang="fr-FR" sz="1000" b="1" dirty="0" err="1"/>
              <a:t>Systems</a:t>
            </a:r>
            <a:r>
              <a:rPr lang="fr-FR" sz="1000" dirty="0"/>
              <a:t>. </a:t>
            </a:r>
            <a:r>
              <a:rPr lang="fr-FR" sz="1000" dirty="0" err="1"/>
              <a:t>Generoso</a:t>
            </a:r>
            <a:r>
              <a:rPr lang="fr-FR" sz="1000" dirty="0"/>
              <a:t> Pagano, Damien Dosimont, Guillaume Huard, </a:t>
            </a:r>
            <a:r>
              <a:rPr lang="fr-FR" sz="1000" dirty="0" err="1"/>
              <a:t>Vania</a:t>
            </a:r>
            <a:r>
              <a:rPr lang="fr-FR" sz="1000" dirty="0"/>
              <a:t> </a:t>
            </a:r>
            <a:r>
              <a:rPr lang="fr-FR" sz="1000" dirty="0" err="1"/>
              <a:t>Marangozova</a:t>
            </a:r>
            <a:r>
              <a:rPr lang="fr-FR" sz="1000" dirty="0"/>
              <a:t>-Martin, Jean-Marc Vincent, </a:t>
            </a:r>
            <a:r>
              <a:rPr lang="fr-FR" sz="1000" i="1" dirty="0"/>
              <a:t>2013 IEEE 7th International Symposium on Embedded </a:t>
            </a:r>
            <a:r>
              <a:rPr lang="fr-FR" sz="1000" i="1" dirty="0" err="1"/>
              <a:t>Multicore</a:t>
            </a:r>
            <a:r>
              <a:rPr lang="fr-FR" sz="1000" i="1" dirty="0"/>
              <a:t> Socs (</a:t>
            </a:r>
            <a:r>
              <a:rPr lang="fr-FR" sz="1000" i="1" dirty="0" err="1"/>
              <a:t>MCSoC</a:t>
            </a:r>
            <a:r>
              <a:rPr lang="fr-FR" sz="1000" i="1" dirty="0"/>
              <a:t>)</a:t>
            </a:r>
            <a:r>
              <a:rPr lang="fr-FR" sz="1000" dirty="0"/>
              <a:t>, pages 119-122, Tokyo, </a:t>
            </a:r>
            <a:r>
              <a:rPr lang="fr-FR" sz="1000" dirty="0" err="1"/>
              <a:t>September</a:t>
            </a:r>
            <a:r>
              <a:rPr lang="fr-FR" sz="1000" dirty="0"/>
              <a:t> 2013.</a:t>
            </a:r>
          </a:p>
          <a:p>
            <a:pPr>
              <a:lnSpc>
                <a:spcPct val="120000"/>
              </a:lnSpc>
            </a:pPr>
            <a:r>
              <a:rPr lang="fr-FR" sz="1400" b="1" dirty="0"/>
              <a:t>Workshops</a:t>
            </a:r>
          </a:p>
          <a:p>
            <a:pPr lvl="1">
              <a:lnSpc>
                <a:spcPct val="120000"/>
              </a:lnSpc>
            </a:pPr>
            <a:r>
              <a:rPr lang="fr-FR" sz="1000" b="1" dirty="0" err="1"/>
              <a:t>Ocelotl</a:t>
            </a:r>
            <a:r>
              <a:rPr lang="fr-FR" sz="1000" b="1" dirty="0"/>
              <a:t>: Large Trace </a:t>
            </a:r>
            <a:r>
              <a:rPr lang="fr-FR" sz="1000" b="1" dirty="0" err="1"/>
              <a:t>Overviews</a:t>
            </a:r>
            <a:r>
              <a:rPr lang="fr-FR" sz="1000" b="1" dirty="0"/>
              <a:t> </a:t>
            </a:r>
            <a:r>
              <a:rPr lang="fr-FR" sz="1000" b="1" dirty="0" err="1"/>
              <a:t>Based</a:t>
            </a:r>
            <a:r>
              <a:rPr lang="fr-FR" sz="1000" b="1" dirty="0"/>
              <a:t> on </a:t>
            </a:r>
            <a:r>
              <a:rPr lang="fr-FR" sz="1000" b="1" dirty="0" err="1"/>
              <a:t>Multidimensional</a:t>
            </a:r>
            <a:r>
              <a:rPr lang="fr-FR" sz="1000" b="1" dirty="0"/>
              <a:t> Data </a:t>
            </a:r>
            <a:r>
              <a:rPr lang="fr-FR" sz="1000" b="1" dirty="0" err="1"/>
              <a:t>Aggregation</a:t>
            </a:r>
            <a:r>
              <a:rPr lang="fr-FR" sz="1000" dirty="0"/>
              <a:t>. Damien Dosimont, </a:t>
            </a:r>
            <a:r>
              <a:rPr lang="fr-FR" sz="1000" dirty="0" err="1"/>
              <a:t>Youenn</a:t>
            </a:r>
            <a:r>
              <a:rPr lang="fr-FR" sz="1000" dirty="0"/>
              <a:t> Corre, Lucas </a:t>
            </a:r>
            <a:r>
              <a:rPr lang="fr-FR" sz="1000" dirty="0" err="1"/>
              <a:t>Mello</a:t>
            </a:r>
            <a:r>
              <a:rPr lang="fr-FR" sz="1000" dirty="0"/>
              <a:t> </a:t>
            </a:r>
            <a:r>
              <a:rPr lang="fr-FR" sz="1000" dirty="0" err="1"/>
              <a:t>Schnorr</a:t>
            </a:r>
            <a:r>
              <a:rPr lang="fr-FR" sz="1000" dirty="0"/>
              <a:t>, Guillaume Huard, Jean-Marc Vincent, </a:t>
            </a:r>
            <a:r>
              <a:rPr lang="fr-FR" sz="1000" i="1" dirty="0"/>
              <a:t>8th International </a:t>
            </a:r>
            <a:r>
              <a:rPr lang="fr-FR" sz="1000" i="1" dirty="0" err="1"/>
              <a:t>Parallel</a:t>
            </a:r>
            <a:r>
              <a:rPr lang="fr-FR" sz="1000" i="1" dirty="0"/>
              <a:t> Tools Workshop (IPTW’14)</a:t>
            </a:r>
            <a:r>
              <a:rPr lang="fr-FR" sz="1000" dirty="0"/>
              <a:t>, Stuttgart, </a:t>
            </a:r>
            <a:r>
              <a:rPr lang="fr-FR" sz="1000" dirty="0" err="1"/>
              <a:t>October</a:t>
            </a:r>
            <a:r>
              <a:rPr lang="fr-FR" sz="1000" dirty="0"/>
              <a:t> 2014. 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Agrégation temporelle pour l’analyse de traces volumineuses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10ème Atelier en Evaluation de Performances</a:t>
            </a:r>
            <a:r>
              <a:rPr lang="fr-FR" sz="1000" dirty="0"/>
              <a:t>, Sophia Antipolis, </a:t>
            </a:r>
            <a:r>
              <a:rPr lang="fr-FR" sz="1000" dirty="0" err="1"/>
              <a:t>June</a:t>
            </a:r>
            <a:r>
              <a:rPr lang="fr-FR" sz="1000" dirty="0"/>
              <a:t> 2014.</a:t>
            </a:r>
          </a:p>
          <a:p>
            <a:pPr lvl="1">
              <a:lnSpc>
                <a:spcPct val="120000"/>
              </a:lnSpc>
            </a:pPr>
            <a:r>
              <a:rPr lang="fr-FR" sz="1000" b="1" dirty="0"/>
              <a:t>La visualisation de traces, support à l’analyse, déverminage et optimisation d’applications de calcul haute performance</a:t>
            </a:r>
            <a:r>
              <a:rPr lang="fr-FR" sz="1000" dirty="0"/>
              <a:t>. Damien Dosimont, Guillaume Huard, Jean-Marc Vincent, </a:t>
            </a:r>
            <a:r>
              <a:rPr lang="fr-FR" sz="1000" i="1" dirty="0"/>
              <a:t>Atelier Visualisation d’informations, interaction et fouille de données (VIF) de la 13e Conférence Francophone sur l’Extraction et la Gestion des Connaissances (EGC’2013)</a:t>
            </a:r>
            <a:r>
              <a:rPr lang="fr-FR" sz="1000" dirty="0"/>
              <a:t>, pages 55-66, Toulouse, </a:t>
            </a:r>
            <a:r>
              <a:rPr lang="fr-FR" sz="1000" dirty="0" err="1"/>
              <a:t>January</a:t>
            </a:r>
            <a:r>
              <a:rPr lang="fr-FR" sz="1000" dirty="0"/>
              <a:t> 2013.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0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751611" y="3177796"/>
          <a:ext cx="7514105" cy="349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34" name="Visio" r:id="rId3" imgW="15659232" imgH="7286566" progId="Visio.Drawing.15">
                  <p:embed/>
                </p:oleObj>
              </mc:Choice>
              <mc:Fallback>
                <p:oleObj name="Visio" r:id="rId3" imgW="15659232" imgH="72865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1" y="3177796"/>
                        <a:ext cx="7514105" cy="349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111284" y="1301949"/>
            <a:ext cx="5819776" cy="15073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4642732" y="3435374"/>
            <a:ext cx="428322" cy="369332"/>
          </a:xfrm>
          <a:prstGeom prst="rect">
            <a:avLst/>
          </a:prstGeom>
          <a:pattFill prst="wdUpDiag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1977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024474" y="549275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d>
                        <m:dPr>
                          <m:ctrlP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fr-FR" sz="1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𝒥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𝑸𝒖𝒂𝒍𝒊𝒕𝒚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4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4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6" y="3362038"/>
                <a:ext cx="3934795" cy="642933"/>
              </a:xfrm>
              <a:prstGeom prst="rect">
                <a:avLst/>
              </a:prstGeom>
              <a:blipFill rotWithShape="0"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3309226" y="182364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35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182364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3309226" y="237500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36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09226" y="237500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610568" y="181461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37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181461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610568" y="2384487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38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0568" y="2384487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3924903" y="1301949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7204124" y="1355342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d>
                        <m:d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fr-FR" sz="11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sz="11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629" y="1716431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7860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7" y="2382661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73874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809" y="1814931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7410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448" y="2357350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76147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81</a:t>
            </a:fld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646971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99468" y="603063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5624850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43" name="ZoneTexte 42"/>
          <p:cNvSpPr txBox="1"/>
          <p:nvPr/>
        </p:nvSpPr>
        <p:spPr>
          <a:xfrm>
            <a:off x="6877347" y="411708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4642732" y="5292355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951082" y="4556863"/>
            <a:ext cx="36420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4099171" y="3670525"/>
            <a:ext cx="479179" cy="8594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4099171" y="4529930"/>
            <a:ext cx="479179" cy="7624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Elmqvist</a:t>
            </a:r>
            <a:r>
              <a:rPr lang="fr-FR" sz="3600" dirty="0" smtClean="0"/>
              <a:t> &amp; </a:t>
            </a:r>
            <a:r>
              <a:rPr lang="fr-FR" sz="3600" dirty="0" err="1" smtClean="0"/>
              <a:t>Fekete’s</a:t>
            </a:r>
            <a:r>
              <a:rPr lang="fr-FR" sz="3600" dirty="0" smtClean="0"/>
              <a:t> </a:t>
            </a:r>
            <a:r>
              <a:rPr lang="fr-FR" sz="3600" dirty="0" err="1" smtClean="0"/>
              <a:t>criteria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 err="1" smtClean="0"/>
              <a:t>Entity</a:t>
            </a:r>
            <a:r>
              <a:rPr lang="fr-FR" b="1" dirty="0" smtClean="0"/>
              <a:t> Budget</a:t>
            </a:r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Summary</a:t>
            </a:r>
            <a:endParaRPr lang="fr-FR" b="1" dirty="0" smtClean="0"/>
          </a:p>
          <a:p>
            <a:r>
              <a:rPr lang="fr-FR" b="1" dirty="0" smtClean="0"/>
              <a:t>Visual </a:t>
            </a:r>
            <a:r>
              <a:rPr lang="fr-FR" b="1" dirty="0" err="1" smtClean="0"/>
              <a:t>Simplicity</a:t>
            </a:r>
            <a:endParaRPr lang="fr-FR" b="1" dirty="0" smtClean="0"/>
          </a:p>
          <a:p>
            <a:r>
              <a:rPr lang="fr-FR" b="1" dirty="0" err="1" smtClean="0"/>
              <a:t>Discriminability</a:t>
            </a:r>
            <a:endParaRPr lang="fr-FR" b="1" dirty="0" smtClean="0"/>
          </a:p>
          <a:p>
            <a:r>
              <a:rPr lang="fr-FR" b="1" dirty="0" err="1" smtClean="0"/>
              <a:t>Fidelity</a:t>
            </a:r>
            <a:endParaRPr lang="fr-FR" b="1" dirty="0" smtClean="0"/>
          </a:p>
          <a:p>
            <a:r>
              <a:rPr lang="fr-FR" b="1" dirty="0" err="1" smtClean="0"/>
              <a:t>Interpretability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82</a:t>
            </a:fld>
            <a:endParaRPr lang="fr-FR" dirty="0"/>
          </a:p>
        </p:txBody>
      </p:sp>
      <p:pic>
        <p:nvPicPr>
          <p:cNvPr id="53250" name="Picture 2" descr="http://www.google.fr/url?source=imglanding&amp;ct=img&amp;q=https://engineering.purdue.edu/~elm/images/photo-big.png&amp;sa=X&amp;ei=EfpkVdv0BMasUdy9gaAM&amp;ved=0CAkQ8wc&amp;usg=AFQjCNH0P44YBjiCN2BvNk9CUlvKTepz9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71" y="185739"/>
            <a:ext cx="898430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://www.google.fr/url?source=imglanding&amp;ct=img&amp;q=https://www.lri.fr/~fekete/Jean-Daniel.Fekete.jpg&amp;sa=X&amp;ei=R_1kVeyKBcTYU8XqgLAP&amp;ved=0CAkQ8wc&amp;usg=AFQjCNF7pxc6O1FNGNvHcQ8P89QUXDb-2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578" y="185739"/>
            <a:ext cx="995122" cy="9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17" y="4929675"/>
            <a:ext cx="1057875" cy="142667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83</a:t>
            </a:fld>
            <a:endParaRPr lang="fr-FR" dirty="0"/>
          </a:p>
        </p:txBody>
      </p:sp>
      <p:pic>
        <p:nvPicPr>
          <p:cNvPr id="5" name="Espace réservé du contenu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22018" r="42456" b="22060"/>
          <a:stretch/>
        </p:blipFill>
        <p:spPr>
          <a:xfrm rot="5400000">
            <a:off x="1642537" y="3518661"/>
            <a:ext cx="1445202" cy="1095242"/>
          </a:xfrm>
          <a:prstGeom prst="rect">
            <a:avLst/>
          </a:prstGeom>
        </p:spPr>
      </p:pic>
      <p:pic>
        <p:nvPicPr>
          <p:cNvPr id="6" name="Picture 4" descr="http://www.google.fr/url?source=imglanding&amp;ct=img&amp;q=https://avatars3.githubusercontent.com/u/4248665?v=3&amp;s=460&amp;sa=X&amp;ei=9K9kVe30EYL1UKHvgfgI&amp;ved=0CAkQ8wc&amp;usg=AFQjCNHVBfHxrZ4bcSLKbova6Z2-KI1oF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4" y="3363310"/>
            <a:ext cx="1425573" cy="14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http://www.google.fr/url?source=imglanding&amp;ct=img&amp;q=http://nanosim.imag.fr/membres/vania.marangozova-martin/Welcome_files/droppedImage.png&amp;sa=X&amp;ei=e99kVZ6lH4bkUaD6gOgP&amp;ved=0CAkQ8wc&amp;usg=AFQjCNHhYbc22nVpTwxa0aIlxWIs82mGx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1" b="27157"/>
          <a:stretch/>
        </p:blipFill>
        <p:spPr bwMode="auto">
          <a:xfrm>
            <a:off x="6113960" y="3358158"/>
            <a:ext cx="1322754" cy="1430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holar.google.fr/citations?view_op=view_photo&amp;user=-UFawloAAAAJ&amp;citpid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79" y="3363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://mescal.imag.fr/membres/arnaud.legrand/img/arnaud_web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3" t="5777" r="13376" b="49186"/>
          <a:stretch/>
        </p:blipFill>
        <p:spPr bwMode="auto">
          <a:xfrm>
            <a:off x="7582713" y="3501976"/>
            <a:ext cx="1319987" cy="12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http://www.inf.ufrgs.br/~schnorr/images/lucas-schnorr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" r="1083" b="15430"/>
          <a:stretch/>
        </p:blipFill>
        <p:spPr bwMode="auto">
          <a:xfrm>
            <a:off x="4598628" y="3370396"/>
            <a:ext cx="1413289" cy="140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4" name="Picture 2" descr="http://mescal.imag.fr/membres/jean-marc.vincent/index.html/JMV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471" b="19081"/>
          <a:stretch/>
        </p:blipFill>
        <p:spPr bwMode="auto">
          <a:xfrm>
            <a:off x="2322699" y="1611312"/>
            <a:ext cx="1492469" cy="15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Guillaume Huar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37" b="20805"/>
          <a:stretch/>
        </p:blipFill>
        <p:spPr bwMode="auto">
          <a:xfrm>
            <a:off x="653392" y="1581372"/>
            <a:ext cx="1490717" cy="15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http://www.google.fr/url?source=imglanding&amp;ct=img&amp;q=https://avatars3.githubusercontent.com/u/2989133?v=3&amp;s=460&amp;sa=X&amp;ei=K_hqVdvKMYv3Uua8gNgG&amp;ved=0CAkQ8wc&amp;usg=AFQjCNGbwzNU2SDVxqzLA6nBrJJIQYoch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2387" r="11930" b="27938"/>
          <a:stretch/>
        </p:blipFill>
        <p:spPr bwMode="auto">
          <a:xfrm>
            <a:off x="260677" y="5020824"/>
            <a:ext cx="1376856" cy="11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https://zimbra.imag.fr/service/home/~/?auth=co&amp;id=29146&amp;part=2.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 rot="20790911">
            <a:off x="1311539" y="5812505"/>
            <a:ext cx="1568146" cy="833044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386068">
            <a:off x="1747159" y="5010323"/>
            <a:ext cx="731327" cy="74031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 rot="1386068">
            <a:off x="229494" y="4353464"/>
            <a:ext cx="1540901" cy="1209867"/>
          </a:xfrm>
          <a:prstGeom prst="ellipse">
            <a:avLst/>
          </a:prstGeom>
          <a:solidFill>
            <a:srgbClr val="92D050"/>
          </a:solidFill>
          <a:ln w="25400">
            <a:solidFill>
              <a:schemeClr val="tx1">
                <a:alpha val="9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Partition </a:t>
            </a:r>
            <a:r>
              <a:rPr lang="fr-FR" dirty="0" err="1" smtClean="0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Find</a:t>
            </a:r>
            <a:r>
              <a:rPr lang="fr-FR" dirty="0" smtClean="0"/>
              <a:t> the partitions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maximize</a:t>
            </a:r>
            <a:r>
              <a:rPr lang="fr-FR" dirty="0" smtClean="0"/>
              <a:t> (</a:t>
            </a:r>
            <a:r>
              <a:rPr lang="fr-FR" dirty="0" err="1" smtClean="0"/>
              <a:t>minimize</a:t>
            </a:r>
            <a:r>
              <a:rPr lang="fr-FR" dirty="0" smtClean="0"/>
              <a:t>) </a:t>
            </a:r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endParaRPr lang="fr-FR" b="1" dirty="0" smtClean="0"/>
          </a:p>
          <a:p>
            <a:r>
              <a:rPr lang="fr-FR" b="1" dirty="0" err="1" smtClean="0"/>
              <a:t>Quality</a:t>
            </a:r>
            <a:r>
              <a:rPr lang="fr-FR" b="1" dirty="0" smtClean="0"/>
              <a:t> </a:t>
            </a:r>
            <a:r>
              <a:rPr lang="fr-FR" b="1" dirty="0" err="1" smtClean="0"/>
              <a:t>measures</a:t>
            </a:r>
            <a:r>
              <a:rPr lang="fr-FR" b="1" dirty="0" smtClean="0"/>
              <a:t> </a:t>
            </a:r>
            <a:r>
              <a:rPr lang="fr-FR" dirty="0" smtClean="0"/>
              <a:t>are </a:t>
            </a:r>
            <a:r>
              <a:rPr lang="fr-FR" b="1" dirty="0" smtClean="0"/>
              <a:t>monotone</a:t>
            </a:r>
            <a:r>
              <a:rPr lang="fr-FR" dirty="0" smtClean="0"/>
              <a:t>, </a:t>
            </a:r>
            <a:r>
              <a:rPr lang="fr-FR" dirty="0" err="1" smtClean="0"/>
              <a:t>decomposable</a:t>
            </a:r>
            <a:r>
              <a:rPr lang="fr-FR" dirty="0" smtClean="0"/>
              <a:t>, and </a:t>
            </a:r>
            <a:r>
              <a:rPr lang="fr-FR" dirty="0" err="1" smtClean="0"/>
              <a:t>may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b="1" u="sng" dirty="0" smtClean="0"/>
              <a:t>additive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84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335143" y="5945658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945964" y="5181560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918" y="61255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Ellipse 14"/>
          <p:cNvSpPr/>
          <p:nvPr/>
        </p:nvSpPr>
        <p:spPr>
          <a:xfrm>
            <a:off x="896493" y="4526090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Ellipse 15"/>
          <p:cNvSpPr/>
          <p:nvPr/>
        </p:nvSpPr>
        <p:spPr>
          <a:xfrm>
            <a:off x="1320999" y="4958399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91770" y="477847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91770" y="1790700"/>
            <a:ext cx="78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7" y="3920293"/>
                <a:ext cx="51802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0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20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fr-FR" sz="2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82" y="4270055"/>
                <a:ext cx="696126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351" y="5220469"/>
                <a:ext cx="52764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184" y="6305508"/>
                <a:ext cx="51161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0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Fill</a:t>
            </a:r>
            <a:r>
              <a:rPr lang="fr-FR" dirty="0" smtClean="0"/>
              <a:t> the </a:t>
            </a:r>
            <a:r>
              <a:rPr lang="fr-FR" dirty="0" err="1" smtClean="0"/>
              <a:t>microscopic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190849" y="1565828"/>
            <a:ext cx="2876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Average</a:t>
            </a:r>
            <a:r>
              <a:rPr lang="fr-FR" sz="2000" b="1" dirty="0" smtClean="0"/>
              <a:t> state duration</a:t>
            </a:r>
            <a:endParaRPr lang="fr-FR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254000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>
            <a:off x="574827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1029246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81089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574827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1295946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63"/>
          <p:cNvCxnSpPr/>
          <p:nvPr/>
        </p:nvCxnSpPr>
        <p:spPr>
          <a:xfrm>
            <a:off x="574827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2298852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574827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841150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sp>
        <p:nvSpPr>
          <p:cNvPr id="75" name="Rectangle 74"/>
          <p:cNvSpPr/>
          <p:nvPr/>
        </p:nvSpPr>
        <p:spPr>
          <a:xfrm>
            <a:off x="340181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Rectangle 75"/>
          <p:cNvSpPr/>
          <p:nvPr/>
        </p:nvSpPr>
        <p:spPr>
          <a:xfrm>
            <a:off x="3722641" y="3204225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4177060" y="3206927"/>
            <a:ext cx="276225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4628903" y="3204225"/>
            <a:ext cx="979687" cy="378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3722641" y="4778538"/>
            <a:ext cx="1724025" cy="657225"/>
          </a:xfrm>
          <a:prstGeom prst="rect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(d1+d2+p1*d3)/3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3679460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d1 + d2  +  p1*d3</a:t>
            </a:r>
            <a:endParaRPr lang="fr-FR" sz="1600" dirty="0"/>
          </a:p>
        </p:txBody>
      </p:sp>
      <p:sp>
        <p:nvSpPr>
          <p:cNvPr id="81" name="Flèche droite 80"/>
          <p:cNvSpPr/>
          <p:nvPr/>
        </p:nvSpPr>
        <p:spPr>
          <a:xfrm rot="5400000">
            <a:off x="444376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2" name="Connecteur droit 81"/>
          <p:cNvCxnSpPr/>
          <p:nvPr/>
        </p:nvCxnSpPr>
        <p:spPr>
          <a:xfrm>
            <a:off x="3722641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>
            <a:off x="5446666" y="3053313"/>
            <a:ext cx="0" cy="887012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>
            <a:off x="372264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398896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86" name="Connecteur droit avec flèche 85"/>
          <p:cNvCxnSpPr/>
          <p:nvPr/>
        </p:nvCxnSpPr>
        <p:spPr>
          <a:xfrm>
            <a:off x="3722641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/>
          <p:nvPr/>
        </p:nvCxnSpPr>
        <p:spPr>
          <a:xfrm>
            <a:off x="4177060" y="3722442"/>
            <a:ext cx="2762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4628904" y="3722442"/>
            <a:ext cx="8177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341012" y="1565828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Event occurrences</a:t>
            </a:r>
            <a:endParaRPr lang="fr-FR" sz="2000" b="1" dirty="0"/>
          </a:p>
        </p:txBody>
      </p:sp>
      <p:sp>
        <p:nvSpPr>
          <p:cNvPr id="90" name="Rectangle 89"/>
          <p:cNvSpPr/>
          <p:nvPr/>
        </p:nvSpPr>
        <p:spPr>
          <a:xfrm>
            <a:off x="6486034" y="2413850"/>
            <a:ext cx="2417372" cy="3336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solidFill>
                <a:schemeClr val="bg1"/>
              </a:solidFill>
              <a:ln w="412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  <m:nary>
                        <m:naryPr>
                          <m:ctrlPr>
                            <a:rPr lang="fr-F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  <m:e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fr-F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e>
                          </m:d>
                          <m:r>
                            <a:rPr lang="fr-F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𝐝𝐭</m:t>
                          </m:r>
                        </m:e>
                      </m:nary>
                    </m:oMath>
                  </m:oMathPara>
                </a14:m>
                <a:endParaRPr lang="fr-FR" sz="1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861" y="4778538"/>
                <a:ext cx="1724025" cy="657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1275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Flèche droite 94"/>
          <p:cNvSpPr/>
          <p:nvPr/>
        </p:nvSpPr>
        <p:spPr>
          <a:xfrm rot="5400000">
            <a:off x="7527980" y="4348827"/>
            <a:ext cx="257175" cy="23812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/>
          <p:cNvCxnSpPr/>
          <p:nvPr/>
        </p:nvCxnSpPr>
        <p:spPr>
          <a:xfrm>
            <a:off x="6806861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96"/>
          <p:cNvCxnSpPr/>
          <p:nvPr/>
        </p:nvCxnSpPr>
        <p:spPr>
          <a:xfrm>
            <a:off x="8530886" y="3053313"/>
            <a:ext cx="0" cy="66912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6806861" y="2873227"/>
            <a:ext cx="172402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7073184" y="252424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slice</a:t>
            </a:r>
            <a:endParaRPr lang="fr-FR" dirty="0"/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6806861" y="3204225"/>
            <a:ext cx="451189" cy="3789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7266986" y="3204225"/>
            <a:ext cx="389582" cy="292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/>
          <p:cNvCxnSpPr/>
          <p:nvPr/>
        </p:nvCxnSpPr>
        <p:spPr>
          <a:xfrm flipV="1">
            <a:off x="7665504" y="3352954"/>
            <a:ext cx="233432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>
            <a:off x="7907872" y="3352954"/>
            <a:ext cx="235307" cy="139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102"/>
          <p:cNvCxnSpPr/>
          <p:nvPr/>
        </p:nvCxnSpPr>
        <p:spPr>
          <a:xfrm flipV="1">
            <a:off x="8143179" y="3193064"/>
            <a:ext cx="387707" cy="319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6806861" y="3722442"/>
            <a:ext cx="17240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V="1">
            <a:off x="6806861" y="3387877"/>
            <a:ext cx="1724025" cy="854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6592374" y="1554363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Variable </a:t>
            </a:r>
            <a:r>
              <a:rPr lang="fr-FR" sz="2000" b="1" dirty="0" err="1" smtClean="0"/>
              <a:t>mean</a:t>
            </a:r>
            <a:endParaRPr lang="fr-FR" sz="2000" b="1" dirty="0"/>
          </a:p>
        </p:txBody>
      </p:sp>
      <p:sp>
        <p:nvSpPr>
          <p:cNvPr id="105" name="ZoneTexte 104"/>
          <p:cNvSpPr txBox="1"/>
          <p:nvPr/>
        </p:nvSpPr>
        <p:spPr>
          <a:xfrm>
            <a:off x="565678" y="3818688"/>
            <a:ext cx="192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  +   1  +       1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6655216" y="369053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8379243" y="369053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443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Lattice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86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717" y="1187670"/>
            <a:ext cx="5556076" cy="5351244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7564947" y="1827265"/>
            <a:ext cx="0" cy="4069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 rot="5400000">
            <a:off x="7096631" y="3600973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Partial </a:t>
            </a:r>
            <a:r>
              <a:rPr lang="fr-FR" b="1" dirty="0" err="1" smtClean="0"/>
              <a:t>order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437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dirty="0" smtClean="0"/>
                  <a:t>Quantity of information </a:t>
                </a:r>
                <a:r>
                  <a:rPr lang="fr-FR" dirty="0" err="1" smtClean="0"/>
                  <a:t>required</a:t>
                </a:r>
                <a:r>
                  <a:rPr lang="fr-FR" dirty="0" smtClean="0"/>
                  <a:t> to encode a </a:t>
                </a:r>
                <a:r>
                  <a:rPr lang="fr-FR" dirty="0" err="1" smtClean="0"/>
                  <a:t>representation</a:t>
                </a:r>
                <a:r>
                  <a:rPr lang="fr-FR" dirty="0" smtClean="0"/>
                  <a:t> (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)</a:t>
                </a:r>
              </a:p>
              <a:p>
                <a:r>
                  <a:rPr lang="fr-FR" b="1" dirty="0" err="1" smtClean="0"/>
                  <a:t>Uncertainty</a:t>
                </a:r>
                <a:r>
                  <a:rPr lang="fr-FR" b="1" dirty="0" smtClean="0"/>
                  <a:t> </a:t>
                </a:r>
                <a:r>
                  <a:rPr lang="fr-FR" dirty="0" smtClean="0"/>
                  <a:t>about the </a:t>
                </a:r>
                <a:r>
                  <a:rPr lang="fr-FR" dirty="0" err="1" smtClean="0"/>
                  <a:t>elements</a:t>
                </a:r>
                <a:r>
                  <a:rPr lang="fr-FR" dirty="0" smtClean="0"/>
                  <a:t> of a description </a:t>
                </a:r>
                <a:r>
                  <a:rPr lang="fr-FR" dirty="0" err="1" smtClean="0"/>
                  <a:t>whose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know the </a:t>
                </a:r>
                <a:r>
                  <a:rPr lang="fr-FR" dirty="0" err="1" smtClean="0"/>
                  <a:t>probability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of the </a:t>
                </a:r>
                <a:r>
                  <a:rPr lang="fr-FR" dirty="0" err="1" smtClean="0"/>
                  <a:t>different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symbols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are </a:t>
                </a:r>
                <a:r>
                  <a:rPr lang="fr-FR" dirty="0" err="1" smtClean="0"/>
                  <a:t>associated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fr-FR" b="1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func>
                          <m:funcPr>
                            <m:ctrlPr>
                              <a:rPr lang="fr-F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0" smtClean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fName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fr-FR" b="1" dirty="0" smtClean="0"/>
                  <a:t>      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𝒊𝒏𝒇𝒐</m:t>
                    </m:r>
                    <m:d>
                      <m:dPr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fr-FR" b="1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𝓧</m:t>
                        </m:r>
                      </m:sub>
                      <m:sup/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𝒊𝒏𝒇𝒐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b="1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447529"/>
                <a:ext cx="8648700" cy="1808566"/>
              </a:xfrm>
              <a:blipFill rotWithShape="0">
                <a:blip r:embed="rId2"/>
                <a:stretch>
                  <a:fillRect l="-846" t="-7071" b="-430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87</a:t>
            </a:fld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55821" y="4520208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Ellipse 5"/>
          <p:cNvSpPr/>
          <p:nvPr/>
        </p:nvSpPr>
        <p:spPr>
          <a:xfrm>
            <a:off x="1263398" y="4935221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836188" y="5374395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828041" y="4666073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351098" y="477259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112361" y="556635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Ellipse 13"/>
          <p:cNvSpPr/>
          <p:nvPr/>
        </p:nvSpPr>
        <p:spPr>
          <a:xfrm>
            <a:off x="3414178" y="4443221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Ellipse 14"/>
          <p:cNvSpPr/>
          <p:nvPr/>
        </p:nvSpPr>
        <p:spPr>
          <a:xfrm>
            <a:off x="3838684" y="4875530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4960747" y="5473740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571568" y="4709642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909455" y="4695605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4125522" y="5653665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Ellipse 19"/>
          <p:cNvSpPr/>
          <p:nvPr/>
        </p:nvSpPr>
        <p:spPr>
          <a:xfrm rot="1386068">
            <a:off x="2747179" y="4270595"/>
            <a:ext cx="1540901" cy="1209867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 rot="1386068">
            <a:off x="4371156" y="4527373"/>
            <a:ext cx="731327" cy="7403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 rot="20790911">
            <a:off x="3937143" y="5340587"/>
            <a:ext cx="1568146" cy="83304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6573324" y="4515783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Ellipse 23"/>
          <p:cNvSpPr/>
          <p:nvPr/>
        </p:nvSpPr>
        <p:spPr>
          <a:xfrm>
            <a:off x="6997830" y="4948092"/>
            <a:ext cx="330502" cy="3598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9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7522773" y="5425994"/>
            <a:ext cx="330502" cy="35985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7730714" y="4782204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068601" y="4768167"/>
            <a:ext cx="330502" cy="3598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811973" y="5546302"/>
            <a:ext cx="330502" cy="35985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Ellipse 28"/>
          <p:cNvSpPr/>
          <p:nvPr/>
        </p:nvSpPr>
        <p:spPr>
          <a:xfrm rot="1386068">
            <a:off x="5866035" y="4178054"/>
            <a:ext cx="2439068" cy="183546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 rot="1386068">
            <a:off x="1719819" y="458192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 rot="1386068">
            <a:off x="1738632" y="527866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 rot="1386068">
            <a:off x="1012935" y="547613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 rot="1386068">
            <a:off x="1169876" y="4851191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 rot="1386068">
            <a:off x="757874" y="4423716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 rot="1386068">
            <a:off x="242549" y="4675272"/>
            <a:ext cx="530447" cy="540295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351098" y="6418418"/>
            <a:ext cx="80242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12595" y="4005427"/>
            <a:ext cx="8024276" cy="0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445503" y="348292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solidFill>
                  <a:schemeClr val="accent6"/>
                </a:solidFill>
              </a:rPr>
              <a:t>Complexity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055451" y="6399107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Number</a:t>
            </a:r>
            <a:r>
              <a:rPr lang="fr-FR" sz="2400" b="1" dirty="0" smtClean="0"/>
              <a:t> of </a:t>
            </a:r>
            <a:r>
              <a:rPr lang="fr-FR" sz="2400" b="1" dirty="0" err="1" smtClean="0"/>
              <a:t>elements</a:t>
            </a:r>
            <a:r>
              <a:rPr lang="fr-FR" sz="2400" b="1" dirty="0" smtClean="0"/>
              <a:t> (</a:t>
            </a:r>
            <a:r>
              <a:rPr lang="fr-FR" sz="2400" b="1" dirty="0" err="1" smtClean="0"/>
              <a:t>aggregates</a:t>
            </a:r>
            <a:r>
              <a:rPr lang="fr-FR" sz="2400" b="1" dirty="0" smtClean="0"/>
              <a:t>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88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115228" y="1438275"/>
            <a:ext cx="4028772" cy="52832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monodimensional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88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20700" y="1691453"/>
            <a:ext cx="459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Monodimensional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microscopic</a:t>
            </a:r>
            <a:r>
              <a:rPr lang="fr-FR" sz="2000" b="1" dirty="0" smtClean="0"/>
              <a:t> model</a:t>
            </a:r>
            <a:endParaRPr lang="fr-FR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0700" y="3480205"/>
            <a:ext cx="4499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Data structure of time </a:t>
            </a:r>
            <a:r>
              <a:rPr lang="fr-FR" sz="2000" b="1" dirty="0" err="1" smtClean="0"/>
              <a:t>intervals</a:t>
            </a:r>
            <a:r>
              <a:rPr lang="fr-FR" sz="2000" b="1" dirty="0" smtClean="0"/>
              <a:t> T(</a:t>
            </a:r>
            <a:r>
              <a:rPr lang="fr-FR" sz="2000" b="1" dirty="0" err="1" smtClean="0"/>
              <a:t>i,j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  <p:graphicFrame>
        <p:nvGraphicFramePr>
          <p:cNvPr id="10" name="Objet 9"/>
          <p:cNvGraphicFramePr>
            <a:graphicFrameLocks noChangeAspect="1"/>
          </p:cNvGraphicFramePr>
          <p:nvPr>
            <p:extLst/>
          </p:nvPr>
        </p:nvGraphicFramePr>
        <p:xfrm>
          <a:off x="1096263" y="2292351"/>
          <a:ext cx="31035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14" name="Visio" r:id="rId3" imgW="5391274" imgH="7058005" progId="Visio.Drawing.15">
                  <p:embed/>
                </p:oleObj>
              </mc:Choice>
              <mc:Fallback>
                <p:oleObj name="Visio" r:id="rId3" imgW="5391274" imgH="70580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263" y="2292351"/>
                        <a:ext cx="31035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5355545" y="2299909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15" name="Visio" r:id="rId5" imgW="1542999" imgH="819285" progId="Visio.Drawing.15">
                  <p:embed/>
                </p:oleObj>
              </mc:Choice>
              <mc:Fallback>
                <p:oleObj name="Visio" r:id="rId5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5545" y="2299909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 11"/>
          <p:cNvGraphicFramePr>
            <a:graphicFrameLocks noChangeAspect="1"/>
          </p:cNvGraphicFramePr>
          <p:nvPr>
            <p:extLst/>
          </p:nvPr>
        </p:nvGraphicFramePr>
        <p:xfrm>
          <a:off x="5373209" y="3361327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16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73209" y="3361327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/>
          </p:nvPr>
        </p:nvGraphicFramePr>
        <p:xfrm>
          <a:off x="5349535" y="4993310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17" name="Visio" r:id="rId8" imgW="1542999" imgH="819285" progId="Visio.Drawing.15">
                  <p:embed/>
                </p:oleObj>
              </mc:Choice>
              <mc:Fallback>
                <p:oleObj name="Visio" r:id="rId8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4993310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/>
          <p:cNvGraphicFramePr>
            <a:graphicFrameLocks noChangeAspect="1"/>
          </p:cNvGraphicFramePr>
          <p:nvPr>
            <p:extLst/>
          </p:nvPr>
        </p:nvGraphicFramePr>
        <p:xfrm>
          <a:off x="5349535" y="6054728"/>
          <a:ext cx="1164821" cy="61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18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9535" y="6054728"/>
                        <a:ext cx="1164821" cy="61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oneTexte 14"/>
          <p:cNvSpPr txBox="1"/>
          <p:nvPr/>
        </p:nvSpPr>
        <p:spPr>
          <a:xfrm>
            <a:off x="5851865" y="1615561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Intermediate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b="1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851865" y="4287147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err="1" smtClean="0"/>
              <a:t>Quality</a:t>
            </a:r>
            <a:r>
              <a:rPr lang="fr-FR" b="1" i="1" dirty="0" smtClean="0"/>
              <a:t> </a:t>
            </a:r>
            <a:r>
              <a:rPr lang="fr-FR" b="1" i="1" dirty="0" err="1" smtClean="0"/>
              <a:t>measures</a:t>
            </a:r>
            <a:endParaRPr lang="fr-F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540" y="2225171"/>
                <a:ext cx="2695481" cy="8290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57" y="3455340"/>
                <a:ext cx="1395318" cy="395621"/>
              </a:xfrm>
              <a:prstGeom prst="rect">
                <a:avLst/>
              </a:prstGeom>
              <a:blipFill rotWithShape="0"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030" y="5074647"/>
                <a:ext cx="1414553" cy="395621"/>
              </a:xfrm>
              <a:prstGeom prst="rect">
                <a:avLst/>
              </a:prstGeom>
              <a:blipFill rotWithShape="0"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1" i="1" dirty="0"/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81" y="6168086"/>
                <a:ext cx="1376081" cy="395621"/>
              </a:xfrm>
              <a:prstGeom prst="rect">
                <a:avLst/>
              </a:prstGeom>
              <a:blipFill rotWithShape="0"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eur droit avec flèche 22"/>
          <p:cNvCxnSpPr/>
          <p:nvPr/>
        </p:nvCxnSpPr>
        <p:spPr>
          <a:xfrm>
            <a:off x="1096263" y="3145339"/>
            <a:ext cx="2932610" cy="100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970092" y="3158979"/>
            <a:ext cx="1740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Time (</a:t>
            </a:r>
            <a:r>
              <a:rPr lang="fr-FR" sz="1200" dirty="0" err="1" smtClean="0"/>
              <a:t>discrete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04929" y="4205083"/>
            <a:ext cx="1" cy="20391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1096263" y="6363909"/>
            <a:ext cx="293261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44703" y="4993310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</a:t>
            </a:r>
            <a:endParaRPr lang="fr-FR" sz="2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2386753" y="6371468"/>
            <a:ext cx="174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j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033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t 47"/>
          <p:cNvGraphicFramePr>
            <a:graphicFrameLocks noChangeAspect="1"/>
          </p:cNvGraphicFramePr>
          <p:nvPr>
            <p:extLst/>
          </p:nvPr>
        </p:nvGraphicFramePr>
        <p:xfrm>
          <a:off x="304172" y="2325007"/>
          <a:ext cx="8598528" cy="3625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8" name="Visio" r:id="rId3" imgW="13011223" imgH="5486400" progId="Visio.Drawing.15">
                  <p:embed/>
                </p:oleObj>
              </mc:Choice>
              <mc:Fallback>
                <p:oleObj name="Visio" r:id="rId3" imgW="13011223" imgH="5486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72" y="2325007"/>
                        <a:ext cx="8598528" cy="3625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6121276" y="1487049"/>
            <a:ext cx="2838450" cy="3035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computation of </a:t>
            </a:r>
            <a:r>
              <a:rPr lang="fr-FR" dirty="0" err="1" smtClean="0"/>
              <a:t>multidimensional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7450" y="26566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528447" y="3269420"/>
            <a:ext cx="428322" cy="369332"/>
          </a:xfrm>
          <a:prstGeom prst="rect">
            <a:avLst/>
          </a:prstGeom>
          <a:pattFill prst="dkVert">
            <a:fgClr>
              <a:schemeClr val="bg2">
                <a:lumMod val="7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</a:t>
            </a:r>
            <a:r>
              <a:rPr lang="fr-FR" dirty="0" smtClean="0"/>
              <a:t>2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74352" y="519747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=</a:t>
            </a:r>
            <a:endParaRPr lang="fr-FR" sz="2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3625616" y="519747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476880" y="519747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277035" y="519747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𝑸𝒖𝒂𝒍𝒊𝒕𝒚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𝒥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𝑸𝒖𝒂𝒍𝒊𝒕𝒚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dirty="0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1" i="1" dirty="0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6034089"/>
                <a:ext cx="4870884" cy="8002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594476" y="23449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Jb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01271" y="214606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Jr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32" name="Objet 31"/>
          <p:cNvGraphicFramePr>
            <a:graphicFrameLocks noChangeAspect="1"/>
          </p:cNvGraphicFramePr>
          <p:nvPr>
            <p:extLst/>
          </p:nvPr>
        </p:nvGraphicFramePr>
        <p:xfrm>
          <a:off x="6273425" y="2059960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9" name="Visio" r:id="rId7" imgW="1542999" imgH="819285" progId="Visio.Drawing.15">
                  <p:embed/>
                </p:oleObj>
              </mc:Choice>
              <mc:Fallback>
                <p:oleObj name="Visio" r:id="rId7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059960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t 32"/>
          <p:cNvGraphicFramePr>
            <a:graphicFrameLocks noChangeAspect="1"/>
          </p:cNvGraphicFramePr>
          <p:nvPr>
            <p:extLst/>
          </p:nvPr>
        </p:nvGraphicFramePr>
        <p:xfrm>
          <a:off x="6273425" y="2611325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0" name="Visio" r:id="rId9" imgW="1542999" imgH="819285" progId="Visio.Drawing.15">
                  <p:embed/>
                </p:oleObj>
              </mc:Choice>
              <mc:Fallback>
                <p:oleObj name="Visio" r:id="rId9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2611325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6273425" y="3479532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1" name="Visio" r:id="rId10" imgW="1542999" imgH="819285" progId="Visio.Drawing.15">
                  <p:embed/>
                </p:oleObj>
              </mc:Choice>
              <mc:Fallback>
                <p:oleObj name="Visio" r:id="rId10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3479532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t 34"/>
          <p:cNvGraphicFramePr>
            <a:graphicFrameLocks noChangeAspect="1"/>
          </p:cNvGraphicFramePr>
          <p:nvPr>
            <p:extLst/>
          </p:nvPr>
        </p:nvGraphicFramePr>
        <p:xfrm>
          <a:off x="6273425" y="4049409"/>
          <a:ext cx="561970" cy="29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2" name="Visio" r:id="rId11" imgW="1542999" imgH="819285" progId="Visio.Drawing.15">
                  <p:embed/>
                </p:oleObj>
              </mc:Choice>
              <mc:Fallback>
                <p:oleObj name="Visio" r:id="rId11" imgW="1542999" imgH="8192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425" y="4049409"/>
                        <a:ext cx="561970" cy="29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ZoneTexte 35"/>
          <p:cNvSpPr txBox="1"/>
          <p:nvPr/>
        </p:nvSpPr>
        <p:spPr>
          <a:xfrm>
            <a:off x="6889102" y="1538267"/>
            <a:ext cx="2405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Intermediate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b="1" i="1" dirty="0"/>
          </a:p>
        </p:txBody>
      </p:sp>
      <p:sp>
        <p:nvSpPr>
          <p:cNvPr id="37" name="ZoneTexte 36"/>
          <p:cNvSpPr txBox="1"/>
          <p:nvPr/>
        </p:nvSpPr>
        <p:spPr>
          <a:xfrm>
            <a:off x="6866981" y="3020264"/>
            <a:ext cx="1921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 smtClean="0"/>
              <a:t>Quality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measures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43" y="1961440"/>
                <a:ext cx="2792850" cy="542521"/>
              </a:xfrm>
              <a:prstGeom prst="rect">
                <a:avLst/>
              </a:prstGeom>
              <a:blipFill rotWithShape="0">
                <a:blip r:embed="rId16"/>
                <a:stretch>
                  <a:fillRect t="-106742" r="-1747" b="-1404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𝑰𝒏𝒇𝒐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946" y="2618979"/>
                <a:ext cx="673174" cy="277576"/>
              </a:xfrm>
              <a:prstGeom prst="rect">
                <a:avLst/>
              </a:prstGeom>
              <a:blipFill rotWithShape="0">
                <a:blip r:embed="rId17"/>
                <a:stretch>
                  <a:fillRect r="-63636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66" y="3479853"/>
                <a:ext cx="682454" cy="277576"/>
              </a:xfrm>
              <a:prstGeom prst="rect">
                <a:avLst/>
              </a:prstGeom>
              <a:blipFill rotWithShape="0">
                <a:blip r:embed="rId18"/>
                <a:stretch>
                  <a:fillRect r="-63393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d>
                            <m:dPr>
                              <m:ctrlP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100" b="1" i="1" dirty="0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FR" sz="11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100" b="1" i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05" y="4022272"/>
                <a:ext cx="663893" cy="277576"/>
              </a:xfrm>
              <a:prstGeom prst="rect">
                <a:avLst/>
              </a:prstGeom>
              <a:blipFill rotWithShape="0">
                <a:blip r:embed="rId19"/>
                <a:stretch>
                  <a:fillRect r="-64220" b="-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444750" cy="365125"/>
          </a:xfrm>
        </p:spPr>
        <p:txBody>
          <a:bodyPr/>
          <a:lstStyle/>
          <a:p>
            <a:fld id="{3E0D2FC2-633B-44D3-B7F4-861717C0D977}" type="slidenum">
              <a:rPr lang="fr-FR" smtClean="0"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23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b="1" dirty="0" err="1" smtClean="0"/>
              <a:t>Space</a:t>
            </a:r>
            <a:r>
              <a:rPr lang="fr-FR" sz="4000" b="1" dirty="0" smtClean="0"/>
              <a:t> time </a:t>
            </a:r>
            <a:r>
              <a:rPr lang="fr-FR" sz="4000" b="1" dirty="0" err="1" smtClean="0"/>
              <a:t>diagram</a:t>
            </a:r>
            <a:endParaRPr lang="fr-FR" sz="40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0" y="1450580"/>
            <a:ext cx="8648700" cy="423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/>
              <a:t>Colored</a:t>
            </a:r>
            <a:r>
              <a:rPr lang="fr-FR" sz="2400" dirty="0" smtClean="0"/>
              <a:t> states: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 </a:t>
            </a:r>
            <a:r>
              <a:rPr lang="fr-FR" sz="2400" dirty="0" err="1" smtClean="0"/>
              <a:t>called</a:t>
            </a:r>
            <a:r>
              <a:rPr lang="fr-FR" sz="2400" dirty="0" smtClean="0"/>
              <a:t> by the </a:t>
            </a:r>
            <a:r>
              <a:rPr lang="fr-FR" sz="2400" dirty="0" err="1" smtClean="0"/>
              <a:t>tasks</a:t>
            </a:r>
            <a:r>
              <a:rPr lang="fr-FR" sz="2400" dirty="0" smtClean="0"/>
              <a:t> </a:t>
            </a:r>
            <a:endParaRPr lang="fr-FR" sz="2400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80336"/>
              </p:ext>
            </p:extLst>
          </p:nvPr>
        </p:nvGraphicFramePr>
        <p:xfrm>
          <a:off x="1890864" y="3280867"/>
          <a:ext cx="6902468" cy="1790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4" name="Visio" r:id="rId4" imgW="33708891" imgH="8743950" progId="Visio.Drawing.15">
                  <p:embed/>
                </p:oleObj>
              </mc:Choice>
              <mc:Fallback>
                <p:oleObj name="Visio" r:id="rId4" imgW="33708891" imgH="87439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90864" y="3280867"/>
                        <a:ext cx="6902468" cy="1790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eur droit avec flèche 7"/>
          <p:cNvCxnSpPr/>
          <p:nvPr/>
        </p:nvCxnSpPr>
        <p:spPr>
          <a:xfrm>
            <a:off x="1781535" y="5361173"/>
            <a:ext cx="698409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781535" y="2882920"/>
            <a:ext cx="0" cy="24751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7090" y="4701863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0034" y="393584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 Flush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215" y="32484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USB Storage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1713722" y="5060544"/>
            <a:ext cx="218657" cy="8851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33837" y="59972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Read IP </a:t>
            </a:r>
            <a:r>
              <a:rPr lang="fr-FR" dirty="0" err="1" smtClean="0">
                <a:solidFill>
                  <a:schemeClr val="accent1"/>
                </a:solidFill>
              </a:rPr>
              <a:t>packet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H="1" flipV="1">
            <a:off x="2079826" y="5070261"/>
            <a:ext cx="904674" cy="87538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532163" y="599997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6"/>
                </a:solidFill>
              </a:rPr>
              <a:t>Processing</a:t>
            </a:r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H="1" flipV="1">
            <a:off x="2262488" y="5060544"/>
            <a:ext cx="2108119" cy="93398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3941062" y="599725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s</a:t>
            </a:r>
            <a:r>
              <a:rPr lang="fr-FR" dirty="0" err="1" smtClean="0">
                <a:solidFill>
                  <a:srgbClr val="FF0000"/>
                </a:solidFill>
              </a:rPr>
              <a:t>ys_write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8874" y="2361030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Tasks</a:t>
            </a:r>
            <a:endParaRPr lang="fr-FR" sz="2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98316" y="5477796"/>
            <a:ext cx="2329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Time (</a:t>
            </a:r>
            <a:r>
              <a:rPr lang="fr-FR" sz="2000" b="1" dirty="0" err="1" smtClean="0"/>
              <a:t>continuous</a:t>
            </a:r>
            <a:r>
              <a:rPr lang="fr-FR" sz="2000" b="1" dirty="0" smtClean="0"/>
              <a:t>)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958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/>
          <p:cNvGraphicFramePr>
            <a:graphicFrameLocks noChangeAspect="1"/>
          </p:cNvGraphicFramePr>
          <p:nvPr>
            <p:extLst/>
          </p:nvPr>
        </p:nvGraphicFramePr>
        <p:xfrm>
          <a:off x="531182" y="2364376"/>
          <a:ext cx="72104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6" name="Visio" r:id="rId4" imgW="7210388" imgH="4343400" progId="Visio.Drawing.15">
                  <p:embed/>
                </p:oleObj>
              </mc:Choice>
              <mc:Fallback>
                <p:oleObj name="Visio" r:id="rId4" imgW="7210388" imgH="43434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182" y="2364376"/>
                        <a:ext cx="7210425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Connecteur droit avec flèche 51"/>
          <p:cNvCxnSpPr/>
          <p:nvPr/>
        </p:nvCxnSpPr>
        <p:spPr>
          <a:xfrm flipH="1">
            <a:off x="5291702" y="2781877"/>
            <a:ext cx="1925965" cy="2047089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computation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473576" y="6342651"/>
            <a:ext cx="2444750" cy="365125"/>
          </a:xfrm>
        </p:spPr>
        <p:txBody>
          <a:bodyPr/>
          <a:lstStyle/>
          <a:p>
            <a:fld id="{87D9652F-9609-4EC6-8E0A-C96E14B58A2A}" type="slidenum">
              <a:rPr lang="fr-FR" smtClean="0"/>
              <a:pPr/>
              <a:t>90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4980" y="1258369"/>
            <a:ext cx="6314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Compute</a:t>
            </a:r>
            <a:r>
              <a:rPr lang="fr-FR" sz="2000" b="1" dirty="0" smtClean="0"/>
              <a:t>, compare, and select </a:t>
            </a:r>
            <a:r>
              <a:rPr lang="fr-FR" sz="2000" b="1" dirty="0" err="1" smtClean="0"/>
              <a:t>pIC</a:t>
            </a:r>
            <a:r>
              <a:rPr lang="fr-FR" sz="2000" b="1" dirty="0" smtClean="0"/>
              <a:t> for time </a:t>
            </a:r>
            <a:r>
              <a:rPr lang="fr-FR" sz="2000" b="1" dirty="0" err="1" smtClean="0"/>
              <a:t>intervals</a:t>
            </a:r>
            <a:endParaRPr lang="fr-FR" sz="2000" b="1" dirty="0" smtClean="0"/>
          </a:p>
          <a:p>
            <a:endParaRPr lang="fr-FR" b="1" dirty="0" smtClean="0"/>
          </a:p>
          <a:p>
            <a:r>
              <a:rPr lang="fr-FR" b="1" dirty="0" err="1" smtClean="0"/>
              <a:t>pIC</a:t>
            </a:r>
            <a:r>
              <a:rPr lang="fr-FR" b="1" dirty="0" smtClean="0"/>
              <a:t>=p*gain-(1-p)*</a:t>
            </a:r>
            <a:r>
              <a:rPr lang="fr-FR" b="1" dirty="0" err="1" smtClean="0"/>
              <a:t>loss</a:t>
            </a:r>
            <a:endParaRPr lang="fr-FR" b="1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2128279" y="361808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212827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128279" y="5039905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118194" y="610201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52255" y="415141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3802723" y="486110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172781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969092" y="5581432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741607" y="2265489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Already</a:t>
            </a:r>
            <a:r>
              <a:rPr lang="fr-FR" sz="1400" dirty="0" smtClean="0"/>
              <a:t> </a:t>
            </a:r>
          </a:p>
          <a:p>
            <a:r>
              <a:rPr lang="fr-FR" sz="1400" dirty="0" err="1" smtClean="0"/>
              <a:t>computed</a:t>
            </a:r>
            <a:endParaRPr lang="fr-FR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5247" y="339001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i=4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75279" y="2967433"/>
            <a:ext cx="204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Possible </a:t>
            </a:r>
            <a:r>
              <a:rPr lang="fr-FR" sz="1600" b="1" dirty="0" err="1" smtClean="0"/>
              <a:t>cuts</a:t>
            </a:r>
            <a:r>
              <a:rPr lang="fr-FR" sz="1600" b="1" dirty="0" smtClean="0"/>
              <a:t>: Cut[i]</a:t>
            </a:r>
            <a:endParaRPr lang="fr-FR" sz="16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7510215" y="340496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[4]=4</a:t>
            </a:r>
            <a:endParaRPr lang="fr-FR" sz="14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7510215" y="4151415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[3]=3 or 4</a:t>
            </a:r>
            <a:endParaRPr lang="fr-FR" sz="1400" b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7510215" y="488601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[2]=2, 3 or 4</a:t>
            </a:r>
            <a:endParaRPr lang="fr-FR" sz="1400" b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10215" y="5853144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Cut</a:t>
            </a:r>
            <a:r>
              <a:rPr lang="fr-FR" sz="1400" b="1" dirty="0" smtClean="0"/>
              <a:t>[1]=1, 2, 3 or 4</a:t>
            </a:r>
            <a:endParaRPr lang="fr-FR" sz="14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4172781" y="628366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3197725" y="3406464"/>
            <a:ext cx="1074480" cy="67296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5432" y="1818663"/>
            <a:ext cx="2593975" cy="444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/>
              <p:cNvSpPr txBox="1"/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sz="1400" i="1" dirty="0" err="1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8" name="ZoneTexte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979" y="3098687"/>
                <a:ext cx="2151037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/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 dirty="0" err="1">
                          <a:latin typeface="Cambria Math" panose="02040503050406030204" pitchFamily="18" charset="0"/>
                        </a:rPr>
                        <m:t>𝑝𝐼𝐶</m:t>
                      </m:r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1400" b="0" i="1" dirty="0" smtClean="0">
                              <a:latin typeface="Cambria Math" panose="02040503050406030204" pitchFamily="18" charset="0"/>
                            </a:rPr>
                            <m:t>,4)</m:t>
                          </m:r>
                        </m:sub>
                      </m:sSub>
                      <m:r>
                        <a:rPr lang="fr-FR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400" i="1" dirty="0"/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750" y="3532761"/>
                <a:ext cx="1553117" cy="328488"/>
              </a:xfrm>
              <a:prstGeom prst="rect">
                <a:avLst/>
              </a:prstGeom>
              <a:blipFill rotWithShape="0"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necteur droit avec flèche 39"/>
          <p:cNvCxnSpPr/>
          <p:nvPr/>
        </p:nvCxnSpPr>
        <p:spPr>
          <a:xfrm flipH="1">
            <a:off x="4572807" y="3843002"/>
            <a:ext cx="418293" cy="2699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6795529" y="3566129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6795528" y="432069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795529" y="5039904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>
            <a:off x="6795528" y="60070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400290" y="249241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Ex: 4 time slices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5227752" y="484571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/>
              <a:t>or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0" y="409966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i=3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15247" y="482380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i=2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15247" y="5901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i=1</a:t>
            </a:r>
            <a:endParaRPr lang="fr-FR" dirty="0"/>
          </a:p>
        </p:txBody>
      </p:sp>
      <p:pic>
        <p:nvPicPr>
          <p:cNvPr id="49" name="Picture 8" descr="man, user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64" y="1574437"/>
            <a:ext cx="739572" cy="73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3534357" y="17991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User </a:t>
            </a:r>
            <a:r>
              <a:rPr lang="fr-FR" b="1" dirty="0" err="1" smtClean="0"/>
              <a:t>provides</a:t>
            </a:r>
            <a:r>
              <a:rPr lang="fr-FR" b="1" dirty="0" smtClean="0"/>
              <a:t> 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41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 10"/>
          <p:cNvGraphicFramePr>
            <a:graphicFrameLocks noChangeAspect="1"/>
          </p:cNvGraphicFramePr>
          <p:nvPr>
            <p:extLst/>
          </p:nvPr>
        </p:nvGraphicFramePr>
        <p:xfrm>
          <a:off x="1921827" y="1989773"/>
          <a:ext cx="6642285" cy="44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30" name="Visio" r:id="rId3" imgW="4505277" imgH="3029085" progId="Visio.Drawing.15">
                  <p:embed/>
                </p:oleObj>
              </mc:Choice>
              <mc:Fallback>
                <p:oleObj name="Visio" r:id="rId3" imgW="4505277" imgH="30290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1827" y="1989773"/>
                        <a:ext cx="6642285" cy="44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Rebuild</a:t>
            </a:r>
            <a:r>
              <a:rPr lang="fr-FR" dirty="0" smtClean="0"/>
              <a:t> the best partition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13679" y="212936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Cut[1]?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4212207" y="211074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Cut[1]=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644909" y="2295406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87194" y="3441072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FF0000"/>
                </a:solidFill>
              </a:rPr>
              <a:t>2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4212207" y="344386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Cut[3]=</a:t>
            </a:r>
            <a:r>
              <a:rPr lang="fr-FR" b="1" dirty="0">
                <a:solidFill>
                  <a:srgbClr val="C89800"/>
                </a:solidFill>
              </a:rPr>
              <a:t>3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644908" y="3628532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87248" y="477559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Cut[</a:t>
            </a:r>
            <a:r>
              <a:rPr lang="fr-FR" b="1" dirty="0" smtClean="0">
                <a:solidFill>
                  <a:srgbClr val="C89800"/>
                </a:solidFill>
              </a:rPr>
              <a:t>3</a:t>
            </a:r>
            <a:r>
              <a:rPr lang="fr-FR" b="1" dirty="0" smtClean="0"/>
              <a:t>+1]?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84527" y="4776992"/>
            <a:ext cx="11208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Cut[4]=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644908" y="4961658"/>
            <a:ext cx="5238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60658" y="592545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Best Partition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2529840" y="6110118"/>
            <a:ext cx="1413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endCxn id="10" idx="0"/>
          </p:cNvCxnSpPr>
          <p:nvPr/>
        </p:nvCxnSpPr>
        <p:spPr>
          <a:xfrm flipH="1">
            <a:off x="1304511" y="2429109"/>
            <a:ext cx="3884442" cy="10119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4" idx="0"/>
          </p:cNvCxnSpPr>
          <p:nvPr/>
        </p:nvCxnSpPr>
        <p:spPr>
          <a:xfrm flipH="1">
            <a:off x="1304565" y="3811800"/>
            <a:ext cx="3857906" cy="963795"/>
          </a:xfrm>
          <a:prstGeom prst="straightConnector1">
            <a:avLst/>
          </a:prstGeom>
          <a:ln w="31750">
            <a:solidFill>
              <a:srgbClr val="C8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4" name="Picture 8" descr="http://upload.wikimedia.org/wikipedia/commons/thumb/b/bd/France_road_sign_AB4.svg/250px-France_road_sign_AB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26" y="5002247"/>
            <a:ext cx="391785" cy="3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0586" y="1308103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Example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631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Aggregate</a:t>
            </a:r>
            <a:r>
              <a:rPr lang="fr-FR" dirty="0" smtClean="0"/>
              <a:t> and </a:t>
            </a:r>
            <a:r>
              <a:rPr lang="fr-FR" dirty="0" err="1" smtClean="0"/>
              <a:t>redistribute</a:t>
            </a:r>
            <a:r>
              <a:rPr lang="fr-FR" dirty="0" smtClean="0"/>
              <a:t> the values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92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3175673" y="1722239"/>
          <a:ext cx="2620694" cy="499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54" name="Visio" r:id="rId3" imgW="5953190" imgH="11353800" progId="Visio.Drawing.15">
                  <p:embed/>
                </p:oleObj>
              </mc:Choice>
              <mc:Fallback>
                <p:oleObj name="Visio" r:id="rId3" imgW="5953190" imgH="113538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673" y="1722239"/>
                        <a:ext cx="2620694" cy="4999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37250" y="207384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Microscopic</a:t>
            </a:r>
            <a:r>
              <a:rPr lang="fr-FR" b="1" dirty="0" smtClean="0"/>
              <a:t> model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25869" y="31389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Partition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25869" y="4458683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Aggregation</a:t>
            </a:r>
            <a:r>
              <a:rPr lang="fr-FR" b="1" dirty="0" smtClean="0"/>
              <a:t> (</a:t>
            </a:r>
            <a:r>
              <a:rPr lang="fr-FR" b="1" dirty="0" err="1" smtClean="0"/>
              <a:t>sum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516557" y="5987019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Uniform redistribution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346575" y="28610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342349" y="3705267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4335744" y="5286794"/>
            <a:ext cx="4226" cy="253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4097967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771125" y="393546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 smtClean="0">
                <a:solidFill>
                  <a:srgbClr val="FF0000"/>
                </a:solidFill>
              </a:rPr>
              <a:t>?</a:t>
            </a:r>
            <a:endParaRPr lang="fr-FR" sz="4000" b="1" dirty="0">
              <a:solidFill>
                <a:srgbClr val="FF0000"/>
              </a:solidFill>
            </a:endParaRPr>
          </a:p>
        </p:txBody>
      </p:sp>
      <p:pic>
        <p:nvPicPr>
          <p:cNvPr id="21" name="Picture 8" descr="man,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42" y="5650542"/>
            <a:ext cx="869950" cy="8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6820818" y="5399755"/>
            <a:ext cx="338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C89800"/>
                </a:solidFill>
              </a:rPr>
              <a:t>!</a:t>
            </a:r>
          </a:p>
        </p:txBody>
      </p:sp>
      <p:pic>
        <p:nvPicPr>
          <p:cNvPr id="23" name="Picture 8" descr="document, editor, fi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72" y="5480442"/>
            <a:ext cx="193181" cy="2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document, editor, f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7" y="5383377"/>
            <a:ext cx="268065" cy="34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document, editor, fil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006" y="5304800"/>
            <a:ext cx="328686" cy="42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document, editor, fil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86" y="5189247"/>
            <a:ext cx="417834" cy="5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Build</a:t>
            </a:r>
            <a:r>
              <a:rPr lang="fr-FR" dirty="0" smtClean="0"/>
              <a:t> a </a:t>
            </a:r>
            <a:r>
              <a:rPr lang="fr-FR" dirty="0" err="1" smtClean="0"/>
              <a:t>microscopic</a:t>
            </a:r>
            <a:r>
              <a:rPr lang="fr-FR" dirty="0" smtClean="0"/>
              <a:t> model </a:t>
            </a:r>
            <a:r>
              <a:rPr lang="fr-FR" dirty="0" err="1" smtClean="0"/>
              <a:t>from</a:t>
            </a:r>
            <a:r>
              <a:rPr lang="fr-FR" dirty="0" smtClean="0"/>
              <a:t> the trace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93</a:t>
            </a:fld>
            <a:endParaRPr lang="fr-FR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95" y="2109181"/>
            <a:ext cx="798719" cy="1036798"/>
          </a:xfrm>
        </p:spPr>
      </p:pic>
      <p:sp>
        <p:nvSpPr>
          <p:cNvPr id="9" name="ZoneTexte 8"/>
          <p:cNvSpPr txBox="1"/>
          <p:nvPr/>
        </p:nvSpPr>
        <p:spPr>
          <a:xfrm>
            <a:off x="5779517" y="3277200"/>
            <a:ext cx="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Microscopic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pic>
        <p:nvPicPr>
          <p:cNvPr id="37" name="Picture 8" descr="document, editor, fil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9181"/>
            <a:ext cx="801493" cy="10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/>
          <p:cNvSpPr txBox="1"/>
          <p:nvPr/>
        </p:nvSpPr>
        <p:spPr>
          <a:xfrm>
            <a:off x="1695622" y="3277896"/>
            <a:ext cx="1388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Trace =</a:t>
            </a:r>
          </a:p>
          <a:p>
            <a:pPr algn="ctr"/>
            <a:r>
              <a:rPr lang="fr-FR" b="1" dirty="0" err="1" smtClean="0"/>
              <a:t>Nanoscopic</a:t>
            </a:r>
            <a:endParaRPr lang="fr-FR" b="1" dirty="0" smtClean="0"/>
          </a:p>
          <a:p>
            <a:pPr algn="ctr"/>
            <a:r>
              <a:rPr lang="fr-FR" b="1" dirty="0" smtClean="0"/>
              <a:t>Model</a:t>
            </a:r>
            <a:endParaRPr lang="fr-FR" b="1" dirty="0"/>
          </a:p>
        </p:txBody>
      </p:sp>
      <p:sp>
        <p:nvSpPr>
          <p:cNvPr id="29" name="Flèche droite 28"/>
          <p:cNvSpPr/>
          <p:nvPr/>
        </p:nvSpPr>
        <p:spPr>
          <a:xfrm>
            <a:off x="3026479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wheel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1" y="2278689"/>
            <a:ext cx="636991" cy="70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lèche droite 31"/>
          <p:cNvSpPr/>
          <p:nvPr/>
        </p:nvSpPr>
        <p:spPr>
          <a:xfrm>
            <a:off x="5129625" y="2517431"/>
            <a:ext cx="1174689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437515" y="4631943"/>
            <a:ext cx="331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FF0000"/>
                </a:solidFill>
              </a:rPr>
              <a:t>continuous</a:t>
            </a:r>
            <a:endParaRPr lang="fr-FR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smtClean="0">
                <a:solidFill>
                  <a:srgbClr val="FF0000"/>
                </a:solidFill>
              </a:rPr>
              <a:t>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741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65" y="4631944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18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droite 45"/>
          <p:cNvSpPr/>
          <p:nvPr/>
        </p:nvSpPr>
        <p:spPr>
          <a:xfrm>
            <a:off x="4396547" y="4700736"/>
            <a:ext cx="587345" cy="2202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5129625" y="4631943"/>
            <a:ext cx="358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Time		</a:t>
            </a:r>
            <a:r>
              <a:rPr lang="fr-FR" b="1" dirty="0" err="1" smtClean="0">
                <a:solidFill>
                  <a:srgbClr val="2E6CA4"/>
                </a:solidFill>
              </a:rPr>
              <a:t>discrete</a:t>
            </a:r>
            <a:endParaRPr lang="fr-FR" b="1" dirty="0" smtClean="0">
              <a:solidFill>
                <a:srgbClr val="2E6CA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Space</a:t>
            </a:r>
            <a:r>
              <a:rPr lang="fr-FR" b="1" dirty="0" smtClean="0"/>
              <a:t>		</a:t>
            </a:r>
            <a:r>
              <a:rPr lang="fr-FR" b="1" dirty="0" err="1" smtClean="0">
                <a:solidFill>
                  <a:schemeClr val="accent1">
                    <a:lumMod val="75000"/>
                  </a:schemeClr>
                </a:solidFill>
              </a:rPr>
              <a:t>hierarchized</a:t>
            </a:r>
            <a:endParaRPr lang="fr-FR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Event types	</a:t>
            </a:r>
            <a:r>
              <a:rPr lang="fr-FR" b="1" dirty="0" err="1" smtClean="0">
                <a:solidFill>
                  <a:srgbClr val="00B050"/>
                </a:solidFill>
              </a:rPr>
              <a:t>discrete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2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1" y="5187144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/>
          <p:cNvSpPr txBox="1"/>
          <p:nvPr/>
        </p:nvSpPr>
        <p:spPr>
          <a:xfrm>
            <a:off x="3628167" y="3279225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Discretization</a:t>
            </a:r>
            <a:endParaRPr lang="fr-FR" b="1" dirty="0" smtClean="0"/>
          </a:p>
          <a:p>
            <a:pPr algn="ctr"/>
            <a:r>
              <a:rPr lang="fr-FR" b="1" dirty="0" smtClean="0"/>
              <a:t>+ </a:t>
            </a:r>
            <a:r>
              <a:rPr lang="fr-FR" b="1" dirty="0" err="1" smtClean="0"/>
              <a:t>Hierarchization</a:t>
            </a:r>
            <a:endParaRPr lang="fr-FR" b="1" dirty="0"/>
          </a:p>
        </p:txBody>
      </p:sp>
      <p:pic>
        <p:nvPicPr>
          <p:cNvPr id="21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90" y="4632702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elete, error, remov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541" y="4921927"/>
            <a:ext cx="357882" cy="3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google.fr/url?source=imglanding&amp;ct=img&amp;q=https://cdn0.iconfinder.com/data/icons/weboo-2/512/tick.png&amp;sa=X&amp;ei=H6lYVcnUGMPpUpKtgfgJ&amp;ved=0CAkQ8wc&amp;usg=AFQjCNHDNX4mMo5Yl0iB6JCNnsOYJHJSw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789" y="4916803"/>
            <a:ext cx="368129" cy="3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thread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3" y="1640114"/>
            <a:ext cx="3016639" cy="296223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94</a:t>
            </a:fld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25545"/>
              </p:ext>
            </p:extLst>
          </p:nvPr>
        </p:nvGraphicFramePr>
        <p:xfrm>
          <a:off x="4223297" y="1832488"/>
          <a:ext cx="4893002" cy="2446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8" name="Acrobat Document" r:id="rId4" imgW="5486400" imgH="2743083" progId="AcroExch.Document.11">
                  <p:embed/>
                </p:oleObj>
              </mc:Choice>
              <mc:Fallback>
                <p:oleObj name="Acrobat Document" r:id="rId4" imgW="5486400" imgH="274308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23297" y="1832488"/>
                        <a:ext cx="4893002" cy="2446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2" y="2082302"/>
            <a:ext cx="3016639" cy="2962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2814857"/>
            <a:ext cx="3016639" cy="2962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3659250"/>
            <a:ext cx="3016639" cy="2962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1" y="4124973"/>
            <a:ext cx="3016639" cy="296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4937720"/>
            <a:ext cx="3016639" cy="2962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9111" y="5453325"/>
            <a:ext cx="3016639" cy="296223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669111" y="6025899"/>
            <a:ext cx="301663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112" y="5980708"/>
                <a:ext cx="382092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405" y="6352144"/>
                <a:ext cx="38209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/>
          <p:cNvCxnSpPr/>
          <p:nvPr/>
        </p:nvCxnSpPr>
        <p:spPr>
          <a:xfrm>
            <a:off x="3819525" y="2065277"/>
            <a:ext cx="3556189" cy="225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V="1">
            <a:off x="3819525" y="2814858"/>
            <a:ext cx="2764880" cy="165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3819525" y="3258149"/>
            <a:ext cx="1804987" cy="74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V="1">
            <a:off x="3741452" y="3737169"/>
            <a:ext cx="1246200" cy="1614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 flipH="1">
            <a:off x="527918" y="1640114"/>
            <a:ext cx="5416" cy="4385785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 rot="16200000">
            <a:off x="-1012306" y="3570833"/>
            <a:ext cx="25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7030A0"/>
                </a:solidFill>
              </a:rPr>
              <a:t>Parameter</a:t>
            </a:r>
            <a:r>
              <a:rPr lang="fr-FR" dirty="0" smtClean="0">
                <a:solidFill>
                  <a:srgbClr val="7030A0"/>
                </a:solidFill>
              </a:rPr>
              <a:t> p </a:t>
            </a:r>
            <a:r>
              <a:rPr lang="fr-FR" dirty="0" err="1" smtClean="0">
                <a:solidFill>
                  <a:srgbClr val="7030A0"/>
                </a:solidFill>
              </a:rPr>
              <a:t>increasing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1838325" y="3533775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/>
          <p:cNvSpPr/>
          <p:nvPr/>
        </p:nvSpPr>
        <p:spPr>
          <a:xfrm>
            <a:off x="559898" y="2729438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3394619" y="2745721"/>
            <a:ext cx="346833" cy="467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8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51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CG class C (64 </a:t>
            </a:r>
            <a:r>
              <a:rPr lang="fr-FR" dirty="0" err="1" smtClean="0"/>
              <a:t>processes</a:t>
            </a:r>
            <a:r>
              <a:rPr lang="fr-FR" dirty="0" smtClean="0"/>
              <a:t>) on G5K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1243861"/>
            <a:ext cx="1933980" cy="1489524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1" y="4399260"/>
            <a:ext cx="4012747" cy="149277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9" y="3114306"/>
            <a:ext cx="7934731" cy="1191150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987878" y="6084373"/>
            <a:ext cx="7803697" cy="146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63083" y="611165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 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82017" y="61114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125 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375391" y="64936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967969" y="139065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723759" y="61116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54 s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686356" y="61114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26 s</a:t>
            </a:r>
            <a:endParaRPr lang="fr-FR" dirty="0"/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967969" y="2962360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987878" y="4548934"/>
            <a:ext cx="0" cy="1343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 rot="16200000">
            <a:off x="-187130" y="200183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Rennes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58933" y="35252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Nancy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-324043" y="513146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Grenoble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519440" y="45250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510269" y="290235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0269" y="133538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64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 rot="16200000">
            <a:off x="237261" y="20044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79198" y="571504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588369" y="253002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79198" y="4085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224234" y="3559598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  <p:sp>
        <p:nvSpPr>
          <p:cNvPr id="43" name="ZoneTexte 42"/>
          <p:cNvSpPr txBox="1"/>
          <p:nvPr/>
        </p:nvSpPr>
        <p:spPr>
          <a:xfrm rot="16200000">
            <a:off x="237261" y="518532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Activity</a:t>
            </a:r>
            <a:r>
              <a:rPr lang="fr-FR" sz="1100" dirty="0" smtClean="0"/>
              <a:t> Ratio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304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err="1" smtClean="0"/>
              <a:t>Knowledge</a:t>
            </a:r>
            <a:r>
              <a:rPr lang="fr-FR" sz="3600" b="1" dirty="0" smtClean="0"/>
              <a:t> on the application</a:t>
            </a:r>
            <a:endParaRPr lang="fr-FR" sz="36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96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Best </a:t>
            </a:r>
            <a:r>
              <a:rPr lang="fr-FR" dirty="0" err="1" smtClean="0"/>
              <a:t>Cut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: </a:t>
            </a:r>
            <a:r>
              <a:rPr lang="fr-FR" dirty="0" err="1" smtClean="0"/>
              <a:t>naive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97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6788" cy="3982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1" name="Visio" r:id="rId3" imgW="14116160" imgH="7810396" progId="Visio.Drawing.15">
                  <p:embed/>
                </p:oleObj>
              </mc:Choice>
              <mc:Fallback>
                <p:oleObj name="Visio" r:id="rId3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6788" cy="3982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6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/>
          <p:cNvGraphicFramePr>
            <a:graphicFrameLocks noChangeAspect="1"/>
          </p:cNvGraphicFramePr>
          <p:nvPr>
            <p:extLst/>
          </p:nvPr>
        </p:nvGraphicFramePr>
        <p:xfrm>
          <a:off x="1798030" y="1755228"/>
          <a:ext cx="7195811" cy="3982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5" name="Visio" r:id="rId4" imgW="14116160" imgH="7810396" progId="Visio.Drawing.15">
                  <p:embed/>
                </p:oleObj>
              </mc:Choice>
              <mc:Fallback>
                <p:oleObj name="Visio" r:id="rId4" imgW="14116160" imgH="78103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8030" y="1755228"/>
                        <a:ext cx="7195811" cy="3982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 smtClean="0"/>
              <a:t>Best </a:t>
            </a:r>
            <a:r>
              <a:rPr lang="fr-FR" sz="3200" dirty="0" err="1" smtClean="0"/>
              <a:t>Cut</a:t>
            </a:r>
            <a:r>
              <a:rPr lang="fr-FR" sz="3200" dirty="0" smtClean="0"/>
              <a:t> </a:t>
            </a:r>
            <a:r>
              <a:rPr lang="fr-FR" sz="3200" dirty="0" err="1" smtClean="0"/>
              <a:t>Algorithm</a:t>
            </a:r>
            <a:r>
              <a:rPr lang="fr-FR" sz="3200" dirty="0" smtClean="0"/>
              <a:t> : </a:t>
            </a:r>
            <a:r>
              <a:rPr lang="fr-FR" sz="3200" dirty="0" err="1" smtClean="0"/>
              <a:t>dynamic</a:t>
            </a:r>
            <a:r>
              <a:rPr lang="fr-FR" sz="3200" dirty="0" smtClean="0"/>
              <a:t> </a:t>
            </a:r>
            <a:r>
              <a:rPr lang="fr-FR" sz="3200" dirty="0" err="1" smtClean="0"/>
              <a:t>programming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98</a:t>
            </a:fld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8676" y="2068986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184577" y="28284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78676" y="351547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184958" y="4326153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Recursion</a:t>
            </a:r>
            <a:endParaRPr lang="fr-FR" sz="16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178676" y="50093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Decomposition</a:t>
            </a:r>
            <a:endParaRPr lang="fr-FR" sz="1600" b="1" dirty="0"/>
          </a:p>
        </p:txBody>
      </p:sp>
      <p:sp>
        <p:nvSpPr>
          <p:cNvPr id="11" name="Multiplier 10"/>
          <p:cNvSpPr/>
          <p:nvPr/>
        </p:nvSpPr>
        <p:spPr>
          <a:xfrm>
            <a:off x="3617078" y="5009384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Multiplier 11"/>
          <p:cNvSpPr/>
          <p:nvPr/>
        </p:nvSpPr>
        <p:spPr>
          <a:xfrm>
            <a:off x="5645574" y="5032195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Multiplier 14"/>
          <p:cNvSpPr/>
          <p:nvPr/>
        </p:nvSpPr>
        <p:spPr>
          <a:xfrm>
            <a:off x="7103152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Multiplier 15"/>
          <p:cNvSpPr/>
          <p:nvPr/>
        </p:nvSpPr>
        <p:spPr>
          <a:xfrm>
            <a:off x="8015497" y="3547600"/>
            <a:ext cx="418896" cy="421435"/>
          </a:xfrm>
          <a:prstGeom prst="mathMultiply">
            <a:avLst/>
          </a:prstGeom>
          <a:solidFill>
            <a:srgbClr val="00B050">
              <a:alpha val="9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54227" y="508902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>
                <a:solidFill>
                  <a:srgbClr val="00B050"/>
                </a:solidFill>
              </a:rPr>
              <a:t>Avoid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redundant</a:t>
            </a:r>
            <a:r>
              <a:rPr lang="fr-FR" sz="1400" b="1" dirty="0" smtClean="0">
                <a:solidFill>
                  <a:srgbClr val="00B050"/>
                </a:solidFill>
              </a:rPr>
              <a:t> </a:t>
            </a:r>
            <a:r>
              <a:rPr lang="fr-FR" sz="1400" b="1" dirty="0" err="1" smtClean="0">
                <a:solidFill>
                  <a:srgbClr val="00B050"/>
                </a:solidFill>
              </a:rPr>
              <a:t>evaluation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083717" y="3239823"/>
            <a:ext cx="262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Save the </a:t>
            </a:r>
            <a:r>
              <a:rPr lang="fr-FR" sz="1400" b="1" dirty="0" err="1" smtClean="0">
                <a:solidFill>
                  <a:srgbClr val="FF0000"/>
                </a:solidFill>
              </a:rPr>
              <a:t>intermediate</a:t>
            </a:r>
            <a:r>
              <a:rPr lang="fr-FR" sz="1400" b="1" dirty="0" smtClean="0">
                <a:solidFill>
                  <a:srgbClr val="FF0000"/>
                </a:solidFill>
              </a:rPr>
              <a:t> </a:t>
            </a:r>
            <a:r>
              <a:rPr lang="fr-FR" sz="1400" b="1" dirty="0" err="1" smtClean="0">
                <a:solidFill>
                  <a:srgbClr val="FF0000"/>
                </a:solidFill>
              </a:rPr>
              <a:t>results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1" name="Multiplier 20"/>
          <p:cNvSpPr/>
          <p:nvPr/>
        </p:nvSpPr>
        <p:spPr>
          <a:xfrm>
            <a:off x="4798971" y="2861344"/>
            <a:ext cx="418896" cy="421435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1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Solving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652F-9609-4EC6-8E0A-C96E14B58A2A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7" name="Picture 2" descr="disk, drive, hard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98" y="2783617"/>
            <a:ext cx="1058294" cy="105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èche droite 8"/>
          <p:cNvSpPr/>
          <p:nvPr/>
        </p:nvSpPr>
        <p:spPr>
          <a:xfrm>
            <a:off x="6788074" y="3122992"/>
            <a:ext cx="114202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325720" y="238823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Memory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1891" y="238382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Hard drive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733973" y="28303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</a:t>
            </a:r>
            <a:r>
              <a:rPr lang="fr-FR" dirty="0" err="1" smtClean="0"/>
              <a:t>ys_write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735771" y="282519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flush-8:0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5102639" y="3122992"/>
            <a:ext cx="1486832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6780652" y="3497318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5000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7083" y="3122992"/>
            <a:ext cx="478972" cy="342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3855338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909870" y="3495265"/>
            <a:ext cx="9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</a:rPr>
              <a:t>every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 100 ms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695405" y="238432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buffers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767774" y="378528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</a:rPr>
              <a:t>230 KB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Flèche droite 26"/>
          <p:cNvSpPr/>
          <p:nvPr/>
        </p:nvSpPr>
        <p:spPr>
          <a:xfrm>
            <a:off x="1624823" y="3125933"/>
            <a:ext cx="1142024" cy="3429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1531538" y="283035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IP </a:t>
            </a:r>
            <a:r>
              <a:rPr lang="fr-FR" dirty="0" err="1" smtClean="0"/>
              <a:t>packets</a:t>
            </a:r>
            <a:endParaRPr lang="fr-FR" dirty="0"/>
          </a:p>
        </p:txBody>
      </p:sp>
      <p:pic>
        <p:nvPicPr>
          <p:cNvPr id="1026" name="Picture 2" descr="globe, world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2591618"/>
            <a:ext cx="1294735" cy="129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er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0" y="2726995"/>
            <a:ext cx="767986" cy="102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5325720" y="361505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Disk cache</a:t>
            </a:r>
            <a:endParaRPr lang="fr-FR" dirty="0"/>
          </a:p>
        </p:txBody>
      </p:sp>
      <p:pic>
        <p:nvPicPr>
          <p:cNvPr id="22" name="Picture 4" descr="http://www.google.fr/url?source=imglanding&amp;ct=img&amp;q=https://www.whoswho.fr/usr/w/M/H/stmicroelec.jpg&amp;sa=X&amp;ei=0vpHVbT7GsOwUfaJgMgN&amp;ved=0CAkQ8wc&amp;usg=AFQjCNGMbAYGUT63HJMo-2Ggr-KpTuW7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9" y="290868"/>
            <a:ext cx="1097429" cy="109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google.fr/url?source=imglanding&amp;ct=img&amp;q=http://images.pajezy.com/notes/thread.png&amp;sa=X&amp;ei=WM9gVfiLD4OwUdv7gcAJ&amp;ved=0CAkQ8wc&amp;usg=AFQjCNHvaAYr1Qo_AjuaPLgiwdM3j18rh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14" y="439967"/>
            <a:ext cx="783771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230366" y="4851166"/>
            <a:ext cx="867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During</a:t>
            </a:r>
            <a:r>
              <a:rPr lang="fr-FR" sz="2000" dirty="0" smtClean="0"/>
              <a:t> the flush, the cache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err="1" smtClean="0"/>
              <a:t>locked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Writing</a:t>
            </a:r>
            <a:r>
              <a:rPr lang="fr-FR" sz="2000" dirty="0" smtClean="0"/>
              <a:t> on the USB </a:t>
            </a:r>
            <a:r>
              <a:rPr lang="fr-FR" sz="2000" dirty="0" err="1" smtClean="0"/>
              <a:t>disk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b="1" dirty="0" smtClean="0"/>
              <a:t>slow</a:t>
            </a:r>
            <a:r>
              <a:rPr lang="fr-FR" sz="2000" dirty="0" smtClean="0"/>
              <a:t>, IP buffers are </a:t>
            </a:r>
            <a:r>
              <a:rPr lang="fr-FR" sz="2000" b="1" dirty="0" err="1" smtClean="0"/>
              <a:t>overflowed</a:t>
            </a:r>
            <a:endParaRPr lang="fr-F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Linux configuration: flush </a:t>
            </a:r>
            <a:r>
              <a:rPr lang="fr-FR" sz="2000" dirty="0" err="1" smtClean="0"/>
              <a:t>should</a:t>
            </a:r>
            <a:r>
              <a:rPr lang="fr-FR" sz="2000" dirty="0" smtClean="0"/>
              <a:t> </a:t>
            </a:r>
            <a:r>
              <a:rPr lang="fr-FR" sz="2000" dirty="0" err="1" smtClean="0"/>
              <a:t>depend</a:t>
            </a:r>
            <a:r>
              <a:rPr lang="fr-FR" sz="2000" dirty="0" smtClean="0"/>
              <a:t> on </a:t>
            </a:r>
            <a:r>
              <a:rPr lang="fr-FR" sz="2000" b="1" dirty="0" err="1" smtClean="0"/>
              <a:t>quantity</a:t>
            </a:r>
            <a:r>
              <a:rPr lang="fr-FR" sz="2000" b="1" dirty="0" smtClean="0"/>
              <a:t> of data</a:t>
            </a:r>
            <a:r>
              <a:rPr lang="fr-FR" sz="2000" dirty="0" smtClean="0"/>
              <a:t> and not on time</a:t>
            </a:r>
            <a:endParaRPr lang="fr-FR" sz="2000" dirty="0"/>
          </a:p>
        </p:txBody>
      </p:sp>
      <p:sp>
        <p:nvSpPr>
          <p:cNvPr id="29" name="Multiplier 28"/>
          <p:cNvSpPr/>
          <p:nvPr/>
        </p:nvSpPr>
        <p:spPr>
          <a:xfrm>
            <a:off x="6877377" y="3525871"/>
            <a:ext cx="874476" cy="806798"/>
          </a:xfrm>
          <a:prstGeom prst="mathMultiply">
            <a:avLst/>
          </a:prstGeom>
          <a:solidFill>
            <a:srgbClr val="FF0000">
              <a:alpha val="6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388944" y="424603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 smtClean="0">
                <a:solidFill>
                  <a:srgbClr val="FF0000"/>
                </a:solidFill>
              </a:rPr>
              <a:t>quantity</a:t>
            </a:r>
            <a:r>
              <a:rPr lang="fr-FR" i="1" dirty="0" smtClean="0">
                <a:solidFill>
                  <a:srgbClr val="FF0000"/>
                </a:solidFill>
              </a:rPr>
              <a:t> of data</a:t>
            </a:r>
            <a:endParaRPr lang="fr-F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nalis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F0000"/>
      </a:accent2>
      <a:accent3>
        <a:srgbClr val="FFC000"/>
      </a:accent3>
      <a:accent4>
        <a:srgbClr val="7030A0"/>
      </a:accent4>
      <a:accent5>
        <a:srgbClr val="A5A5A5"/>
      </a:accent5>
      <a:accent6>
        <a:srgbClr val="92D050"/>
      </a:accent6>
      <a:hlink>
        <a:srgbClr val="0563C1"/>
      </a:hlink>
      <a:folHlink>
        <a:srgbClr val="954F72"/>
      </a:folHlink>
    </a:clrScheme>
    <a:fontScheme name="Personnalisé 1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9203</TotalTime>
  <Words>4671</Words>
  <Application>Microsoft Office PowerPoint</Application>
  <PresentationFormat>Affichage à l'écran (4:3)</PresentationFormat>
  <Paragraphs>1764</Paragraphs>
  <Slides>128</Slides>
  <Notes>85</Notes>
  <HiddenSlides>0</HiddenSlides>
  <MMClips>1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128</vt:i4>
      </vt:variant>
    </vt:vector>
  </HeadingPairs>
  <TitlesOfParts>
    <vt:vector size="138" baseType="lpstr">
      <vt:lpstr>Aller</vt:lpstr>
      <vt:lpstr>Arial</vt:lpstr>
      <vt:lpstr>Calibri</vt:lpstr>
      <vt:lpstr>Cambria Math</vt:lpstr>
      <vt:lpstr>Century Schoolbook</vt:lpstr>
      <vt:lpstr>Star Jedi Logo MonoLine</vt:lpstr>
      <vt:lpstr>Office Theme</vt:lpstr>
      <vt:lpstr>Visio</vt:lpstr>
      <vt:lpstr>Acrobat Document</vt:lpstr>
      <vt:lpstr>Adobe Acrobat Document</vt:lpstr>
      <vt:lpstr>Agrégation spatiotemporelle pour la visualisation de traces d’exécution</vt:lpstr>
      <vt:lpstr>Context</vt:lpstr>
      <vt:lpstr>TS Record use case</vt:lpstr>
      <vt:lpstr>May the quality of service be with you</vt:lpstr>
      <vt:lpstr>Debugging this application is difficult !</vt:lpstr>
      <vt:lpstr>Visualization does not help the developer</vt:lpstr>
      <vt:lpstr>Analysis flow</vt:lpstr>
      <vt:lpstr>Visual analysis top down approach</vt:lpstr>
      <vt:lpstr>Space time diagram</vt:lpstr>
      <vt:lpstr>Space time diagram</vt:lpstr>
      <vt:lpstr>Examples of tools using Gantt chart</vt:lpstr>
      <vt:lpstr>These overviews are not satisfying</vt:lpstr>
      <vt:lpstr>O1.Visualization support</vt:lpstr>
      <vt:lpstr>O1.Visualization support</vt:lpstr>
      <vt:lpstr>O2.Interactivity performance</vt:lpstr>
      <vt:lpstr>O3.User</vt:lpstr>
      <vt:lpstr>Outline</vt:lpstr>
      <vt:lpstr>Temporal Overview</vt:lpstr>
      <vt:lpstr>Interest of Temporal Analysis</vt:lpstr>
      <vt:lpstr>Interest of Temporal Analysis</vt:lpstr>
      <vt:lpstr>Interest of Temporal Analysis</vt:lpstr>
      <vt:lpstr>Aggregation method</vt:lpstr>
      <vt:lpstr>From the partition to the interpretation</vt:lpstr>
      <vt:lpstr>How to choose the « good » partitions?</vt:lpstr>
      <vt:lpstr>Complexity reduction</vt:lpstr>
      <vt:lpstr>Information loss</vt:lpstr>
      <vt:lpstr>Parametrized Information Criterion</vt:lpstr>
      <vt:lpstr>Constrain the partition</vt:lpstr>
      <vt:lpstr>My contributions</vt:lpstr>
      <vt:lpstr>Fill the microscopic model</vt:lpstr>
      <vt:lpstr>Visualize the trace abstraction</vt:lpstr>
      <vt:lpstr>Stacked bar chart visual aggregation</vt:lpstr>
      <vt:lpstr>Example of analyses</vt:lpstr>
      <vt:lpstr>TS Record Analysis Demonstration</vt:lpstr>
      <vt:lpstr>Compliance with the top down approach</vt:lpstr>
      <vt:lpstr>Particularities of parallel applications</vt:lpstr>
      <vt:lpstr>Structure of the resources</vt:lpstr>
      <vt:lpstr>Analysis of parallel applications</vt:lpstr>
      <vt:lpstr>LU class C (700 processes) on G5K</vt:lpstr>
      <vt:lpstr>Influence of the hierarchy</vt:lpstr>
      <vt:lpstr>Influence of the hierarchy</vt:lpstr>
      <vt:lpstr>Influence of the hierarchy</vt:lpstr>
      <vt:lpstr>Spatiotemporal Overview</vt:lpstr>
      <vt:lpstr>My contributions</vt:lpstr>
      <vt:lpstr>Aggregate the microscopic model</vt:lpstr>
      <vt:lpstr>Forbidden Aggregates</vt:lpstr>
      <vt:lpstr>Sequence of temporal and spatial cuts</vt:lpstr>
      <vt:lpstr>Best Cut Algorithm: dynamic programming</vt:lpstr>
      <vt:lpstr>Visualize the abstraction</vt:lpstr>
      <vt:lpstr>Visual aggregation</vt:lpstr>
      <vt:lpstr>Example of analyses</vt:lpstr>
      <vt:lpstr>LU class C (700 processes) on G5K</vt:lpstr>
      <vt:lpstr>LU class C (700 processes) on G5K</vt:lpstr>
      <vt:lpstr>LU class C (700 processes) on G5K</vt:lpstr>
      <vt:lpstr>LU class C (700 processes) on G5K</vt:lpstr>
      <vt:lpstr>LU class C (700 processes) on G5K</vt:lpstr>
      <vt:lpstr>Implementation: Ocelotl Analysis Tool</vt:lpstr>
      <vt:lpstr>Framesoc</vt:lpstr>
      <vt:lpstr>My contributions</vt:lpstr>
      <vt:lpstr>Ocelotl</vt:lpstr>
      <vt:lpstr>Ocelotl</vt:lpstr>
      <vt:lpstr>Ocelotl</vt:lpstr>
      <vt:lpstr>Constrained zoom</vt:lpstr>
      <vt:lpstr>Constrained zoom</vt:lpstr>
      <vt:lpstr>Content of visual aggregates</vt:lpstr>
      <vt:lpstr>Analysis Pipeline </vt:lpstr>
      <vt:lpstr>Avoid useless recomputation during interaction</vt:lpstr>
      <vt:lpstr>Improving trace reading </vt:lpstr>
      <vt:lpstr>Microscopic Model Cache</vt:lpstr>
      <vt:lpstr>Conclusion</vt:lpstr>
      <vt:lpstr>Summary of my contributions</vt:lpstr>
      <vt:lpstr>Fulfilling Top Down Approach</vt:lpstr>
      <vt:lpstr>In practice…</vt:lpstr>
      <vt:lpstr>Perspectives: Memory Analysis</vt:lpstr>
      <vt:lpstr>Perspectives: Algorithm Parallelization</vt:lpstr>
      <vt:lpstr>Thank you for your attention!</vt:lpstr>
      <vt:lpstr>Backup</vt:lpstr>
      <vt:lpstr>New applications</vt:lpstr>
      <vt:lpstr>Perspectives: Memory Analysis</vt:lpstr>
      <vt:lpstr>Publications</vt:lpstr>
      <vt:lpstr>Quality computation </vt:lpstr>
      <vt:lpstr>Elmqvist &amp; Fekete’s criteria</vt:lpstr>
      <vt:lpstr>Thanks</vt:lpstr>
      <vt:lpstr>Best Partition problem</vt:lpstr>
      <vt:lpstr>Fill the microscopic model</vt:lpstr>
      <vt:lpstr>Lattice</vt:lpstr>
      <vt:lpstr>Complexity</vt:lpstr>
      <vt:lpstr>Quality computation of monodimensional values</vt:lpstr>
      <vt:lpstr>Quality computation of multidimensional values</vt:lpstr>
      <vt:lpstr>Best cut computation</vt:lpstr>
      <vt:lpstr>Rebuild the best partition</vt:lpstr>
      <vt:lpstr>Aggregate and redistribute the values</vt:lpstr>
      <vt:lpstr>Build a microscopic model from the trace</vt:lpstr>
      <vt:lpstr>Main thread</vt:lpstr>
      <vt:lpstr>CG class C (64 processes) on G5K</vt:lpstr>
      <vt:lpstr>Knowledge on the application</vt:lpstr>
      <vt:lpstr>Best Cut Algorithm : naive approach</vt:lpstr>
      <vt:lpstr>Best Cut Algorithm : dynamic programming</vt:lpstr>
      <vt:lpstr>Solving the problem</vt:lpstr>
      <vt:lpstr>Trace content</vt:lpstr>
      <vt:lpstr>Query Optimization</vt:lpstr>
      <vt:lpstr>Temporal Aggregation</vt:lpstr>
      <vt:lpstr>Spatiotemporal Aggregation</vt:lpstr>
      <vt:lpstr>LU class C (700 processes) on G5K</vt:lpstr>
      <vt:lpstr>Shneiderman’s mantra: Zoom</vt:lpstr>
      <vt:lpstr>Shneiderman’s mantra: Zoom</vt:lpstr>
      <vt:lpstr>Shneiderman’s mantra: Zoom</vt:lpstr>
      <vt:lpstr>Embedded systems</vt:lpstr>
      <vt:lpstr>Parallel systems</vt:lpstr>
      <vt:lpstr>Embedded systems</vt:lpstr>
      <vt:lpstr>Parallel systems</vt:lpstr>
      <vt:lpstr>Notations</vt:lpstr>
      <vt:lpstr>Original microscopic model</vt:lpstr>
      <vt:lpstr>Build a microscopic model from the trace</vt:lpstr>
      <vt:lpstr>How to aggregate the microscopic model</vt:lpstr>
      <vt:lpstr>Aggregation process</vt:lpstr>
      <vt:lpstr>Visualization</vt:lpstr>
      <vt:lpstr>In practice…</vt:lpstr>
      <vt:lpstr>Microscopic model structure</vt:lpstr>
      <vt:lpstr>Microscopic model persistent cache</vt:lpstr>
      <vt:lpstr>Shneiderman’s mantra: Overview</vt:lpstr>
      <vt:lpstr>Shneiderman’s mantra: Filter</vt:lpstr>
      <vt:lpstr>Shneiderman’s mantra: Details on demand</vt:lpstr>
      <vt:lpstr>Shneiderman’s mantra: Details on demand</vt:lpstr>
      <vt:lpstr>Hierarchize the spatial dimension</vt:lpstr>
      <vt:lpstr>Example of analyses</vt:lpstr>
      <vt:lpstr>Ocelotl Analysis Tool</vt:lpstr>
      <vt:lpstr>Compute best cuts: naive approach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Agrégation spatiotemporelle pour la visualisation de traces d’exécution</dc:title>
  <dc:creator>dosimont</dc:creator>
  <cp:lastModifiedBy>Damien</cp:lastModifiedBy>
  <cp:revision>808</cp:revision>
  <dcterms:created xsi:type="dcterms:W3CDTF">2015-05-04T13:17:04Z</dcterms:created>
  <dcterms:modified xsi:type="dcterms:W3CDTF">2015-06-05T23:39:25Z</dcterms:modified>
</cp:coreProperties>
</file>